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85" r:id="rId4"/>
    <p:sldId id="258" r:id="rId5"/>
    <p:sldId id="260" r:id="rId6"/>
    <p:sldId id="283" r:id="rId7"/>
    <p:sldId id="262" r:id="rId8"/>
    <p:sldId id="263" r:id="rId9"/>
    <p:sldId id="264" r:id="rId10"/>
    <p:sldId id="286" r:id="rId11"/>
    <p:sldId id="287" r:id="rId12"/>
    <p:sldId id="280" r:id="rId13"/>
    <p:sldId id="290" r:id="rId14"/>
    <p:sldId id="288" r:id="rId15"/>
    <p:sldId id="289" r:id="rId16"/>
    <p:sldId id="299" r:id="rId17"/>
    <p:sldId id="267" r:id="rId18"/>
    <p:sldId id="292" r:id="rId19"/>
    <p:sldId id="291" r:id="rId20"/>
    <p:sldId id="293" r:id="rId21"/>
    <p:sldId id="294" r:id="rId22"/>
    <p:sldId id="295" r:id="rId23"/>
    <p:sldId id="296" r:id="rId24"/>
    <p:sldId id="297" r:id="rId25"/>
    <p:sldId id="272" r:id="rId26"/>
    <p:sldId id="273" r:id="rId27"/>
    <p:sldId id="274" r:id="rId28"/>
    <p:sldId id="298" r:id="rId29"/>
    <p:sldId id="282"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snapToObjects="1">
      <p:cViewPr varScale="1">
        <p:scale>
          <a:sx n="121" d="100"/>
          <a:sy n="121"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FF74B-2006-B645-80B6-8F6567AF1248}" type="datetimeFigureOut">
              <a:rPr lang="en-US" smtClean="0"/>
              <a:t>5/4/23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72884-16FC-A34B-B911-2B4E29A75353}" type="slidenum">
              <a:rPr lang="en-US" smtClean="0"/>
              <a:t>‹#›</a:t>
            </a:fld>
            <a:endParaRPr lang="en-US"/>
          </a:p>
        </p:txBody>
      </p:sp>
    </p:spTree>
    <p:extLst>
      <p:ext uri="{BB962C8B-B14F-4D97-AF65-F5344CB8AC3E}">
        <p14:creationId xmlns:p14="http://schemas.microsoft.com/office/powerpoint/2010/main" val="182692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4656-C9F2-3A4A-81FA-B87AF389D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12180-3BB4-B741-A8E1-C443C9ED9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3E7FD-B479-4C4B-9EC1-205BF4376EBD}"/>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5" name="Footer Placeholder 4">
            <a:extLst>
              <a:ext uri="{FF2B5EF4-FFF2-40B4-BE49-F238E27FC236}">
                <a16:creationId xmlns:a16="http://schemas.microsoft.com/office/drawing/2014/main" id="{7EC6CFBE-4F98-9045-941F-E1BF5C2F4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59154-7763-2644-A281-2673F9087BD8}"/>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320714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2E3-6456-8348-8685-77199436A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CB70B-EE8A-5E43-ACC7-4A56D6433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DCBC6-FA98-7D4E-BDC5-4AD80CBB97EA}"/>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5" name="Footer Placeholder 4">
            <a:extLst>
              <a:ext uri="{FF2B5EF4-FFF2-40B4-BE49-F238E27FC236}">
                <a16:creationId xmlns:a16="http://schemas.microsoft.com/office/drawing/2014/main" id="{C65FFFBE-1B13-FD49-8C6C-F4B5FCD94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785DB-F093-164E-A858-D23425AD2B84}"/>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257142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8C77C-DAF7-5D42-98A4-D59D4D4A9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0D3B6C-3F00-7A4E-B728-1912AEBFD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7A523-5B7A-5B44-8AA8-142DB076FF48}"/>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5" name="Footer Placeholder 4">
            <a:extLst>
              <a:ext uri="{FF2B5EF4-FFF2-40B4-BE49-F238E27FC236}">
                <a16:creationId xmlns:a16="http://schemas.microsoft.com/office/drawing/2014/main" id="{D33CBAD0-FF9D-7440-9D29-7D25204BE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F3B3D-ECD9-DB41-B8AF-A21FDAFDB4F3}"/>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131631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E675-D6F4-1A47-837E-81159A48D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DEC83-5B93-7F4A-9709-D6B2CEA8E3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3448F-7F72-664A-AAFE-362FF9F95BE6}"/>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5" name="Footer Placeholder 4">
            <a:extLst>
              <a:ext uri="{FF2B5EF4-FFF2-40B4-BE49-F238E27FC236}">
                <a16:creationId xmlns:a16="http://schemas.microsoft.com/office/drawing/2014/main" id="{66FB6394-5A6A-5F41-A670-0C773A7EB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72DD1-26DC-314A-8703-F3E9AC389A3E}"/>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101404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4EDE-3152-EA4C-9408-74CD9603F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733161-6BF2-AC49-AC59-BE7D296CB7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5C7542-4A80-A94A-B813-3B449A1C3F09}"/>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5" name="Footer Placeholder 4">
            <a:extLst>
              <a:ext uri="{FF2B5EF4-FFF2-40B4-BE49-F238E27FC236}">
                <a16:creationId xmlns:a16="http://schemas.microsoft.com/office/drawing/2014/main" id="{BBF44BC2-4C1A-3C46-B84C-FDA7B9554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AED05-196A-664E-B781-05DEC643B870}"/>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331250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6337-0C57-6948-8352-B1BFAF547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302C5-F64D-F047-9245-EC2DFAF3FF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139C6-DC73-9A41-8A36-58669EB37C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9FB65-FC60-2040-9AC6-6B0D2C8CDA36}"/>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6" name="Footer Placeholder 5">
            <a:extLst>
              <a:ext uri="{FF2B5EF4-FFF2-40B4-BE49-F238E27FC236}">
                <a16:creationId xmlns:a16="http://schemas.microsoft.com/office/drawing/2014/main" id="{ADF2676A-EDEE-1F4A-A8E7-01F1842A9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0CB2E-533C-9842-86C1-44F13ACA2E8B}"/>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163908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9144-5DEA-7848-B0DD-B324A727E8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74996B-94AD-7A45-A01F-684229E60D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D192B-9236-E54D-B0FC-A5025F52F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CDEB8-3E4F-1849-A947-A8F681E10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3A53E8-5E3B-1442-97F3-93FF8BA2A1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F1338-A928-F244-A93C-9A356245537A}"/>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8" name="Footer Placeholder 7">
            <a:extLst>
              <a:ext uri="{FF2B5EF4-FFF2-40B4-BE49-F238E27FC236}">
                <a16:creationId xmlns:a16="http://schemas.microsoft.com/office/drawing/2014/main" id="{ACEE7788-E77C-AD43-B3A7-04D93A0A17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FF1377-D8BF-FD44-81BA-B1E112EF8AFA}"/>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265100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D5CD-4128-1E41-8F06-E695202EB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A4ACE-0FAC-F74D-AC66-53B5C72F11B9}"/>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4" name="Footer Placeholder 3">
            <a:extLst>
              <a:ext uri="{FF2B5EF4-FFF2-40B4-BE49-F238E27FC236}">
                <a16:creationId xmlns:a16="http://schemas.microsoft.com/office/drawing/2014/main" id="{9BF09277-D4F6-7E4B-B5E1-5EB9FF5A44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54081-37B6-6E45-BA9C-7D4F3A3ED0DC}"/>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406421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CFD1D-45F3-2648-B7F8-C3F520D4AB1A}"/>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3" name="Footer Placeholder 2">
            <a:extLst>
              <a:ext uri="{FF2B5EF4-FFF2-40B4-BE49-F238E27FC236}">
                <a16:creationId xmlns:a16="http://schemas.microsoft.com/office/drawing/2014/main" id="{D9936DB9-E5BB-C240-917E-1FF7A016E7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03FA6-36AD-6C44-8010-C6B711EEBED4}"/>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19990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7D26-2D1C-5747-92B7-83F202F2A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282057-768A-B643-B2D2-F9B4DEAC5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01CD3-7909-C246-B2C5-C1047EEDA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1084A-FF2A-CD46-A0E2-DC72B2C24AB3}"/>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6" name="Footer Placeholder 5">
            <a:extLst>
              <a:ext uri="{FF2B5EF4-FFF2-40B4-BE49-F238E27FC236}">
                <a16:creationId xmlns:a16="http://schemas.microsoft.com/office/drawing/2014/main" id="{A20E7B8F-9777-4647-8D28-E88FC2317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E65E6-293F-844A-A10F-B12AFD57D9FA}"/>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384822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62C1-6271-6C4A-94DF-E485EC3869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71205-FDE0-444A-B22E-166A043E2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E9F57-30FB-0C4C-9DAE-5A252892A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E5C12-5364-3047-B822-5402D83DCB0B}"/>
              </a:ext>
            </a:extLst>
          </p:cNvPr>
          <p:cNvSpPr>
            <a:spLocks noGrp="1"/>
          </p:cNvSpPr>
          <p:nvPr>
            <p:ph type="dt" sz="half" idx="10"/>
          </p:nvPr>
        </p:nvSpPr>
        <p:spPr/>
        <p:txBody>
          <a:bodyPr/>
          <a:lstStyle/>
          <a:p>
            <a:fld id="{2EDDCE2D-6F8F-F94A-A6C5-EDAEAF4258D7}" type="datetimeFigureOut">
              <a:rPr lang="en-US" smtClean="0"/>
              <a:t>5/4/23</a:t>
            </a:fld>
            <a:endParaRPr lang="en-US"/>
          </a:p>
        </p:txBody>
      </p:sp>
      <p:sp>
        <p:nvSpPr>
          <p:cNvPr id="6" name="Footer Placeholder 5">
            <a:extLst>
              <a:ext uri="{FF2B5EF4-FFF2-40B4-BE49-F238E27FC236}">
                <a16:creationId xmlns:a16="http://schemas.microsoft.com/office/drawing/2014/main" id="{BB6CB2A4-BE6E-2A41-BC11-315F86AC7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BA1B2-7718-2542-92BA-FD58E7591C0B}"/>
              </a:ext>
            </a:extLst>
          </p:cNvPr>
          <p:cNvSpPr>
            <a:spLocks noGrp="1"/>
          </p:cNvSpPr>
          <p:nvPr>
            <p:ph type="sldNum" sz="quarter" idx="12"/>
          </p:nvPr>
        </p:nvSpPr>
        <p:spPr/>
        <p:txBody>
          <a:bodyPr/>
          <a:lstStyle/>
          <a:p>
            <a:fld id="{D584CBD1-3699-9540-BD9A-A5FDFC7203D1}" type="slidenum">
              <a:rPr lang="en-US" smtClean="0"/>
              <a:t>‹#›</a:t>
            </a:fld>
            <a:endParaRPr lang="en-US"/>
          </a:p>
        </p:txBody>
      </p:sp>
    </p:spTree>
    <p:extLst>
      <p:ext uri="{BB962C8B-B14F-4D97-AF65-F5344CB8AC3E}">
        <p14:creationId xmlns:p14="http://schemas.microsoft.com/office/powerpoint/2010/main" val="44411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4F8BE9-E5F9-6C41-81EA-C57BBA0F8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FC420-B132-C24F-9BFB-8EEDC70DF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8A545-004F-2944-AA72-F3D60DA60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DCE2D-6F8F-F94A-A6C5-EDAEAF4258D7}" type="datetimeFigureOut">
              <a:rPr lang="en-US" smtClean="0"/>
              <a:t>5/4/23</a:t>
            </a:fld>
            <a:endParaRPr lang="en-US"/>
          </a:p>
        </p:txBody>
      </p:sp>
      <p:sp>
        <p:nvSpPr>
          <p:cNvPr id="5" name="Footer Placeholder 4">
            <a:extLst>
              <a:ext uri="{FF2B5EF4-FFF2-40B4-BE49-F238E27FC236}">
                <a16:creationId xmlns:a16="http://schemas.microsoft.com/office/drawing/2014/main" id="{79632263-2004-A04C-AB8E-386280FBE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0B913-D33F-2A47-893A-92E6F5698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CBD1-3699-9540-BD9A-A5FDFC7203D1}" type="slidenum">
              <a:rPr lang="en-US" smtClean="0"/>
              <a:t>‹#›</a:t>
            </a:fld>
            <a:endParaRPr lang="en-US"/>
          </a:p>
        </p:txBody>
      </p:sp>
    </p:spTree>
    <p:extLst>
      <p:ext uri="{BB962C8B-B14F-4D97-AF65-F5344CB8AC3E}">
        <p14:creationId xmlns:p14="http://schemas.microsoft.com/office/powerpoint/2010/main" val="73741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D5A7-8E6F-B245-AB89-7E35C69570EC}"/>
              </a:ext>
            </a:extLst>
          </p:cNvPr>
          <p:cNvSpPr>
            <a:spLocks noGrp="1"/>
          </p:cNvSpPr>
          <p:nvPr>
            <p:ph type="ctrTitle"/>
          </p:nvPr>
        </p:nvSpPr>
        <p:spPr/>
        <p:txBody>
          <a:bodyPr>
            <a:normAutofit/>
          </a:bodyPr>
          <a:lstStyle/>
          <a:p>
            <a:r>
              <a:rPr lang="en-US" dirty="0"/>
              <a:t> </a:t>
            </a:r>
            <a:r>
              <a:rPr lang="en-US" dirty="0" err="1">
                <a:solidFill>
                  <a:srgbClr val="FF0000"/>
                </a:solidFill>
                <a:latin typeface="Times New Roman" panose="02020603050405020304" pitchFamily="18" charset="0"/>
                <a:cs typeface="Times New Roman" panose="02020603050405020304" pitchFamily="18" charset="0"/>
              </a:rPr>
              <a:t>Covid</a:t>
            </a:r>
            <a:r>
              <a:rPr lang="en-US" dirty="0">
                <a:solidFill>
                  <a:srgbClr val="FF0000"/>
                </a:solidFill>
                <a:latin typeface="Times New Roman" panose="02020603050405020304" pitchFamily="18" charset="0"/>
                <a:cs typeface="Times New Roman" panose="02020603050405020304" pitchFamily="18" charset="0"/>
              </a:rPr>
              <a:t> Lockdown Mistakes</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We Should Never Forget</a:t>
            </a:r>
          </a:p>
        </p:txBody>
      </p:sp>
      <p:sp>
        <p:nvSpPr>
          <p:cNvPr id="3" name="Subtitle 2">
            <a:extLst>
              <a:ext uri="{FF2B5EF4-FFF2-40B4-BE49-F238E27FC236}">
                <a16:creationId xmlns:a16="http://schemas.microsoft.com/office/drawing/2014/main" id="{3C796AB9-7F46-D442-866A-604CB0CAA620}"/>
              </a:ext>
            </a:extLst>
          </p:cNvPr>
          <p:cNvSpPr>
            <a:spLocks noGrp="1"/>
          </p:cNvSpPr>
          <p:nvPr>
            <p:ph type="subTitle" idx="1"/>
          </p:nvPr>
        </p:nvSpPr>
        <p:spPr>
          <a:xfrm>
            <a:off x="1303283" y="3602037"/>
            <a:ext cx="10184524" cy="2693659"/>
          </a:xfrm>
        </p:spPr>
        <p:txBody>
          <a:bodyPr>
            <a:normAutofit fontScale="92500" lnSpcReduction="10000"/>
          </a:bodyPr>
          <a:lstStyle/>
          <a:p>
            <a:r>
              <a:rPr lang="en-US" sz="3600" dirty="0"/>
              <a:t>Dr. Douglas Allen</a:t>
            </a:r>
          </a:p>
          <a:p>
            <a:r>
              <a:rPr lang="en-US" sz="3600" dirty="0"/>
              <a:t>Burnaby Mountain Professor of Economics</a:t>
            </a:r>
          </a:p>
          <a:p>
            <a:r>
              <a:rPr lang="en-US" sz="3600" dirty="0"/>
              <a:t>Simon Fraser University </a:t>
            </a:r>
          </a:p>
          <a:p>
            <a:endParaRPr lang="en-US" sz="3600" dirty="0"/>
          </a:p>
          <a:p>
            <a:r>
              <a:rPr lang="en-US" sz="3600" dirty="0"/>
              <a:t>May 4</a:t>
            </a:r>
            <a:r>
              <a:rPr lang="en-US" sz="3600" baseline="30000" dirty="0"/>
              <a:t>th</a:t>
            </a:r>
            <a:r>
              <a:rPr lang="en-US" sz="3600" dirty="0"/>
              <a:t>, 2023</a:t>
            </a:r>
          </a:p>
        </p:txBody>
      </p:sp>
    </p:spTree>
    <p:extLst>
      <p:ext uri="{BB962C8B-B14F-4D97-AF65-F5344CB8AC3E}">
        <p14:creationId xmlns:p14="http://schemas.microsoft.com/office/powerpoint/2010/main" val="138776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BE1B6-F65E-8646-8EEC-C10310A51F92}"/>
              </a:ext>
            </a:extLst>
          </p:cNvPr>
          <p:cNvSpPr txBox="1"/>
          <p:nvPr/>
        </p:nvSpPr>
        <p:spPr>
          <a:xfrm>
            <a:off x="0" y="284413"/>
            <a:ext cx="9504846"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Mistake #2: Value of Lives Saved was Mismeasured </a:t>
            </a:r>
          </a:p>
        </p:txBody>
      </p:sp>
      <p:pic>
        <p:nvPicPr>
          <p:cNvPr id="4" name="Picture 3">
            <a:extLst>
              <a:ext uri="{FF2B5EF4-FFF2-40B4-BE49-F238E27FC236}">
                <a16:creationId xmlns:a16="http://schemas.microsoft.com/office/drawing/2014/main" id="{C1BDD998-2448-6A4C-AD3A-894735AA5EB0}"/>
              </a:ext>
            </a:extLst>
          </p:cNvPr>
          <p:cNvPicPr>
            <a:picLocks noChangeAspect="1"/>
          </p:cNvPicPr>
          <p:nvPr/>
        </p:nvPicPr>
        <p:blipFill>
          <a:blip r:embed="rId2"/>
          <a:stretch>
            <a:fillRect/>
          </a:stretch>
        </p:blipFill>
        <p:spPr>
          <a:xfrm>
            <a:off x="4649831" y="1772728"/>
            <a:ext cx="7506677" cy="4532333"/>
          </a:xfrm>
          <a:prstGeom prst="rect">
            <a:avLst/>
          </a:prstGeom>
        </p:spPr>
      </p:pic>
      <p:sp>
        <p:nvSpPr>
          <p:cNvPr id="5" name="TextBox 4">
            <a:extLst>
              <a:ext uri="{FF2B5EF4-FFF2-40B4-BE49-F238E27FC236}">
                <a16:creationId xmlns:a16="http://schemas.microsoft.com/office/drawing/2014/main" id="{AEA5C2C6-463E-6944-A219-C84D295C8406}"/>
              </a:ext>
            </a:extLst>
          </p:cNvPr>
          <p:cNvSpPr txBox="1"/>
          <p:nvPr/>
        </p:nvSpPr>
        <p:spPr>
          <a:xfrm>
            <a:off x="251426" y="1135627"/>
            <a:ext cx="946881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Economists and other use a concept called the “Value of Statistical Life”  </a:t>
            </a:r>
          </a:p>
        </p:txBody>
      </p:sp>
      <p:sp>
        <p:nvSpPr>
          <p:cNvPr id="6" name="TextBox 5">
            <a:extLst>
              <a:ext uri="{FF2B5EF4-FFF2-40B4-BE49-F238E27FC236}">
                <a16:creationId xmlns:a16="http://schemas.microsoft.com/office/drawing/2014/main" id="{65B435AF-A461-7040-989F-EF59590E8F1A}"/>
              </a:ext>
            </a:extLst>
          </p:cNvPr>
          <p:cNvSpPr txBox="1"/>
          <p:nvPr/>
        </p:nvSpPr>
        <p:spPr>
          <a:xfrm>
            <a:off x="251426" y="2010818"/>
            <a:ext cx="4350102" cy="1200329"/>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It looks at the trade offs people</a:t>
            </a:r>
          </a:p>
          <a:p>
            <a:r>
              <a:rPr lang="en-US" sz="2400" dirty="0">
                <a:latin typeface="Times New Roman" panose="02020603050405020304" pitchFamily="18" charset="0"/>
                <a:cs typeface="Times New Roman" panose="02020603050405020304" pitchFamily="18" charset="0"/>
              </a:rPr>
              <a:t>      make that reveal the value</a:t>
            </a:r>
          </a:p>
          <a:p>
            <a:r>
              <a:rPr lang="en-US" sz="2400" dirty="0">
                <a:latin typeface="Times New Roman" panose="02020603050405020304" pitchFamily="18" charset="0"/>
                <a:cs typeface="Times New Roman" panose="02020603050405020304" pitchFamily="18" charset="0"/>
              </a:rPr>
              <a:t>       they place on their life.  </a:t>
            </a:r>
          </a:p>
        </p:txBody>
      </p:sp>
      <p:sp>
        <p:nvSpPr>
          <p:cNvPr id="7" name="TextBox 6">
            <a:extLst>
              <a:ext uri="{FF2B5EF4-FFF2-40B4-BE49-F238E27FC236}">
                <a16:creationId xmlns:a16="http://schemas.microsoft.com/office/drawing/2014/main" id="{05551AEB-F736-2F41-8087-FA714B82D802}"/>
              </a:ext>
            </a:extLst>
          </p:cNvPr>
          <p:cNvSpPr txBox="1"/>
          <p:nvPr/>
        </p:nvSpPr>
        <p:spPr>
          <a:xfrm>
            <a:off x="403826" y="3760317"/>
            <a:ext cx="4182555" cy="830997"/>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It is a measure of the “utility”</a:t>
            </a:r>
          </a:p>
          <a:p>
            <a:r>
              <a:rPr lang="en-US" sz="2400" dirty="0">
                <a:latin typeface="Times New Roman" panose="02020603050405020304" pitchFamily="18" charset="0"/>
                <a:cs typeface="Times New Roman" panose="02020603050405020304" pitchFamily="18" charset="0"/>
              </a:rPr>
              <a:t>     of living.  </a:t>
            </a:r>
          </a:p>
        </p:txBody>
      </p:sp>
      <p:sp>
        <p:nvSpPr>
          <p:cNvPr id="8" name="TextBox 7">
            <a:extLst>
              <a:ext uri="{FF2B5EF4-FFF2-40B4-BE49-F238E27FC236}">
                <a16:creationId xmlns:a16="http://schemas.microsoft.com/office/drawing/2014/main" id="{FBF0E10E-E0D3-144A-86C0-AAABB4437AAD}"/>
              </a:ext>
            </a:extLst>
          </p:cNvPr>
          <p:cNvSpPr txBox="1"/>
          <p:nvPr/>
        </p:nvSpPr>
        <p:spPr>
          <a:xfrm>
            <a:off x="403826" y="5260708"/>
            <a:ext cx="3223959" cy="1200329"/>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Child: $14 million.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85 year old $2 million.   </a:t>
            </a:r>
          </a:p>
        </p:txBody>
      </p:sp>
    </p:spTree>
    <p:extLst>
      <p:ext uri="{BB962C8B-B14F-4D97-AF65-F5344CB8AC3E}">
        <p14:creationId xmlns:p14="http://schemas.microsoft.com/office/powerpoint/2010/main" val="20328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52C824-32D2-0648-A969-D40A16D102C9}"/>
              </a:ext>
            </a:extLst>
          </p:cNvPr>
          <p:cNvSpPr txBox="1"/>
          <p:nvPr/>
        </p:nvSpPr>
        <p:spPr>
          <a:xfrm>
            <a:off x="253389" y="286439"/>
            <a:ext cx="9402830"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Most of the 2020 studies assumed VSL =$10M for everyone </a:t>
            </a:r>
          </a:p>
        </p:txBody>
      </p:sp>
      <p:sp>
        <p:nvSpPr>
          <p:cNvPr id="3" name="TextBox 2">
            <a:extLst>
              <a:ext uri="{FF2B5EF4-FFF2-40B4-BE49-F238E27FC236}">
                <a16:creationId xmlns:a16="http://schemas.microsoft.com/office/drawing/2014/main" id="{80F0E295-285F-4247-8B41-F3E9F1A36332}"/>
              </a:ext>
            </a:extLst>
          </p:cNvPr>
          <p:cNvSpPr txBox="1"/>
          <p:nvPr/>
        </p:nvSpPr>
        <p:spPr>
          <a:xfrm>
            <a:off x="251426" y="1135627"/>
            <a:ext cx="1227534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Not just wrong, but absurd.  Means you’re indifferent between living one more day or 40 years.  </a:t>
            </a:r>
          </a:p>
        </p:txBody>
      </p:sp>
      <p:sp>
        <p:nvSpPr>
          <p:cNvPr id="4" name="TextBox 3">
            <a:extLst>
              <a:ext uri="{FF2B5EF4-FFF2-40B4-BE49-F238E27FC236}">
                <a16:creationId xmlns:a16="http://schemas.microsoft.com/office/drawing/2014/main" id="{95357012-A2E9-4740-9564-45D38657A825}"/>
              </a:ext>
            </a:extLst>
          </p:cNvPr>
          <p:cNvSpPr txBox="1"/>
          <p:nvPr/>
        </p:nvSpPr>
        <p:spPr>
          <a:xfrm>
            <a:off x="302839" y="1787269"/>
            <a:ext cx="1159323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Grossly over estimates the benefit of lockdown because average age at death was over 80.  </a:t>
            </a:r>
          </a:p>
        </p:txBody>
      </p:sp>
      <p:sp>
        <p:nvSpPr>
          <p:cNvPr id="5" name="TextBox 4">
            <a:extLst>
              <a:ext uri="{FF2B5EF4-FFF2-40B4-BE49-F238E27FC236}">
                <a16:creationId xmlns:a16="http://schemas.microsoft.com/office/drawing/2014/main" id="{504C9A67-9115-434A-8264-C0A4DA87F815}"/>
              </a:ext>
            </a:extLst>
          </p:cNvPr>
          <p:cNvSpPr txBox="1"/>
          <p:nvPr/>
        </p:nvSpPr>
        <p:spPr>
          <a:xfrm>
            <a:off x="1091872" y="2853898"/>
            <a:ext cx="420980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No Lockdown:  266,741 deaths  </a:t>
            </a:r>
          </a:p>
        </p:txBody>
      </p:sp>
      <p:sp>
        <p:nvSpPr>
          <p:cNvPr id="6" name="TextBox 5">
            <a:extLst>
              <a:ext uri="{FF2B5EF4-FFF2-40B4-BE49-F238E27FC236}">
                <a16:creationId xmlns:a16="http://schemas.microsoft.com/office/drawing/2014/main" id="{A25095B3-7E2C-A740-B362-DE9190616310}"/>
              </a:ext>
            </a:extLst>
          </p:cNvPr>
          <p:cNvSpPr txBox="1"/>
          <p:nvPr/>
        </p:nvSpPr>
        <p:spPr>
          <a:xfrm>
            <a:off x="955618" y="3385234"/>
            <a:ext cx="448231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Full Lockdown:  132,687 deaths  </a:t>
            </a:r>
          </a:p>
        </p:txBody>
      </p:sp>
      <p:sp>
        <p:nvSpPr>
          <p:cNvPr id="7" name="TextBox 6">
            <a:extLst>
              <a:ext uri="{FF2B5EF4-FFF2-40B4-BE49-F238E27FC236}">
                <a16:creationId xmlns:a16="http://schemas.microsoft.com/office/drawing/2014/main" id="{48280170-3329-524F-A828-316CF5EF0FAA}"/>
              </a:ext>
            </a:extLst>
          </p:cNvPr>
          <p:cNvSpPr txBox="1"/>
          <p:nvPr/>
        </p:nvSpPr>
        <p:spPr>
          <a:xfrm>
            <a:off x="1333991" y="3990198"/>
            <a:ext cx="3209533" cy="461665"/>
          </a:xfrm>
          <a:prstGeom prst="rect">
            <a:avLst/>
          </a:prstGeom>
          <a:noFill/>
        </p:spPr>
        <p:txBody>
          <a:bodyPr wrap="non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Lives Saved:  134,055  </a:t>
            </a:r>
          </a:p>
        </p:txBody>
      </p:sp>
      <p:sp>
        <p:nvSpPr>
          <p:cNvPr id="8" name="TextBox 7">
            <a:extLst>
              <a:ext uri="{FF2B5EF4-FFF2-40B4-BE49-F238E27FC236}">
                <a16:creationId xmlns:a16="http://schemas.microsoft.com/office/drawing/2014/main" id="{45E7C94B-B659-DC4A-8F79-7A6E259F1C8A}"/>
              </a:ext>
            </a:extLst>
          </p:cNvPr>
          <p:cNvSpPr txBox="1"/>
          <p:nvPr/>
        </p:nvSpPr>
        <p:spPr>
          <a:xfrm>
            <a:off x="3099730" y="4983199"/>
            <a:ext cx="6203429" cy="646331"/>
          </a:xfrm>
          <a:prstGeom prst="rect">
            <a:avLst/>
          </a:prstGeom>
          <a:noFill/>
        </p:spPr>
        <p:txBody>
          <a:bodyPr wrap="non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134,055 x $10M = 1.34 Trillion!</a:t>
            </a:r>
          </a:p>
        </p:txBody>
      </p:sp>
      <p:sp>
        <p:nvSpPr>
          <p:cNvPr id="9" name="TextBox 8">
            <a:extLst>
              <a:ext uri="{FF2B5EF4-FFF2-40B4-BE49-F238E27FC236}">
                <a16:creationId xmlns:a16="http://schemas.microsoft.com/office/drawing/2014/main" id="{4A021104-9C6E-D946-83A2-798A489C1912}"/>
              </a:ext>
            </a:extLst>
          </p:cNvPr>
          <p:cNvSpPr txBox="1"/>
          <p:nvPr/>
        </p:nvSpPr>
        <p:spPr>
          <a:xfrm>
            <a:off x="5093352" y="5930033"/>
            <a:ext cx="467230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About ½ of Canada’s annual GDP. </a:t>
            </a:r>
          </a:p>
        </p:txBody>
      </p:sp>
    </p:spTree>
    <p:extLst>
      <p:ext uri="{BB962C8B-B14F-4D97-AF65-F5344CB8AC3E}">
        <p14:creationId xmlns:p14="http://schemas.microsoft.com/office/powerpoint/2010/main" val="3353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B4B46E-395C-3343-A37F-BC7AA1529347}"/>
              </a:ext>
            </a:extLst>
          </p:cNvPr>
          <p:cNvSpPr txBox="1"/>
          <p:nvPr/>
        </p:nvSpPr>
        <p:spPr>
          <a:xfrm>
            <a:off x="0" y="284413"/>
            <a:ext cx="6411307"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Mistake #3: Don’t Ignore the Data</a:t>
            </a:r>
          </a:p>
        </p:txBody>
      </p:sp>
      <p:sp>
        <p:nvSpPr>
          <p:cNvPr id="6" name="TextBox 5">
            <a:extLst>
              <a:ext uri="{FF2B5EF4-FFF2-40B4-BE49-F238E27FC236}">
                <a16:creationId xmlns:a16="http://schemas.microsoft.com/office/drawing/2014/main" id="{816DB682-85E1-4F4D-BD65-D92297364C5F}"/>
              </a:ext>
            </a:extLst>
          </p:cNvPr>
          <p:cNvSpPr txBox="1"/>
          <p:nvPr/>
        </p:nvSpPr>
        <p:spPr>
          <a:xfrm>
            <a:off x="703365" y="1041315"/>
            <a:ext cx="927292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Empirical work on the effect of lockdowns on deaths was immediate.    </a:t>
            </a:r>
          </a:p>
        </p:txBody>
      </p:sp>
      <p:pic>
        <p:nvPicPr>
          <p:cNvPr id="3" name="Picture 2" descr="Text&#10;&#10;Description automatically generated">
            <a:extLst>
              <a:ext uri="{FF2B5EF4-FFF2-40B4-BE49-F238E27FC236}">
                <a16:creationId xmlns:a16="http://schemas.microsoft.com/office/drawing/2014/main" id="{03D644D6-D20E-B646-9D83-CBEF7C6DFF33}"/>
              </a:ext>
            </a:extLst>
          </p:cNvPr>
          <p:cNvPicPr>
            <a:picLocks noChangeAspect="1"/>
          </p:cNvPicPr>
          <p:nvPr/>
        </p:nvPicPr>
        <p:blipFill>
          <a:blip r:embed="rId2"/>
          <a:stretch>
            <a:fillRect/>
          </a:stretch>
        </p:blipFill>
        <p:spPr>
          <a:xfrm>
            <a:off x="567560" y="1870051"/>
            <a:ext cx="3693719" cy="3484969"/>
          </a:xfrm>
          <a:prstGeom prst="rect">
            <a:avLst/>
          </a:prstGeom>
        </p:spPr>
      </p:pic>
      <p:sp>
        <p:nvSpPr>
          <p:cNvPr id="8" name="TextBox 7">
            <a:extLst>
              <a:ext uri="{FF2B5EF4-FFF2-40B4-BE49-F238E27FC236}">
                <a16:creationId xmlns:a16="http://schemas.microsoft.com/office/drawing/2014/main" id="{4859B6C8-756E-1D47-B874-ED028E8E2C47}"/>
              </a:ext>
            </a:extLst>
          </p:cNvPr>
          <p:cNvSpPr txBox="1"/>
          <p:nvPr/>
        </p:nvSpPr>
        <p:spPr>
          <a:xfrm>
            <a:off x="4797144" y="1688833"/>
            <a:ext cx="449738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Dr. David Katz, epidemiologist.    </a:t>
            </a:r>
          </a:p>
        </p:txBody>
      </p:sp>
      <p:sp>
        <p:nvSpPr>
          <p:cNvPr id="9" name="TextBox 8">
            <a:extLst>
              <a:ext uri="{FF2B5EF4-FFF2-40B4-BE49-F238E27FC236}">
                <a16:creationId xmlns:a16="http://schemas.microsoft.com/office/drawing/2014/main" id="{52C1CD31-3BBC-B147-933E-F3E395744F04}"/>
              </a:ext>
            </a:extLst>
          </p:cNvPr>
          <p:cNvSpPr txBox="1"/>
          <p:nvPr/>
        </p:nvSpPr>
        <p:spPr>
          <a:xfrm>
            <a:off x="6112433" y="2336351"/>
            <a:ext cx="5182179"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Data from: S. Korea, UK, Netherlands,  </a:t>
            </a:r>
          </a:p>
          <a:p>
            <a:r>
              <a:rPr lang="en-US" sz="2400" dirty="0">
                <a:latin typeface="Times New Roman" panose="02020603050405020304" pitchFamily="18" charset="0"/>
                <a:cs typeface="Times New Roman" panose="02020603050405020304" pitchFamily="18" charset="0"/>
              </a:rPr>
              <a:t>                  US, and Diamond Princess.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Identified all key </a:t>
            </a:r>
            <a:r>
              <a:rPr lang="en-US" sz="2400" dirty="0" err="1">
                <a:latin typeface="Times New Roman" panose="02020603050405020304" pitchFamily="18" charset="0"/>
                <a:cs typeface="Times New Roman" panose="02020603050405020304" pitchFamily="18" charset="0"/>
              </a:rPr>
              <a:t>Covid</a:t>
            </a:r>
            <a:r>
              <a:rPr lang="en-US" sz="2400" dirty="0">
                <a:latin typeface="Times New Roman" panose="02020603050405020304" pitchFamily="18" charset="0"/>
                <a:cs typeface="Times New Roman" panose="02020603050405020304" pitchFamily="18" charset="0"/>
              </a:rPr>
              <a:t> Characteristics.    </a:t>
            </a:r>
          </a:p>
        </p:txBody>
      </p:sp>
      <p:sp>
        <p:nvSpPr>
          <p:cNvPr id="10" name="TextBox 9">
            <a:extLst>
              <a:ext uri="{FF2B5EF4-FFF2-40B4-BE49-F238E27FC236}">
                <a16:creationId xmlns:a16="http://schemas.microsoft.com/office/drawing/2014/main" id="{82711F25-E33D-584F-907C-3C714D84B4A8}"/>
              </a:ext>
            </a:extLst>
          </p:cNvPr>
          <p:cNvSpPr txBox="1"/>
          <p:nvPr/>
        </p:nvSpPr>
        <p:spPr>
          <a:xfrm>
            <a:off x="4340772" y="4091864"/>
            <a:ext cx="7651532" cy="2308324"/>
          </a:xfrm>
          <a:prstGeom prst="rect">
            <a:avLst/>
          </a:prstGeom>
          <a:noFill/>
        </p:spPr>
        <p:txBody>
          <a:bodyPr wrap="square" rtlCol="0">
            <a:spAutoFit/>
          </a:bodyPr>
          <a:lstStyle/>
          <a:p>
            <a:r>
              <a:rPr lang="en-US" sz="2400" i="1" dirty="0">
                <a:solidFill>
                  <a:schemeClr val="accent1"/>
                </a:solidFill>
                <a:latin typeface="Times New Roman" panose="02020603050405020304" pitchFamily="18" charset="0"/>
                <a:cs typeface="Times New Roman" panose="02020603050405020304" pitchFamily="18" charset="0"/>
              </a:rPr>
              <a:t>A pivot right now from trying to protect all people to focusing on the most vulnerable remains entirely plausible. With each passing day, however, it becomes more difficult. The path we are on may well lead to </a:t>
            </a:r>
            <a:r>
              <a:rPr lang="en-US" sz="2400" i="1" u="sng" dirty="0">
                <a:solidFill>
                  <a:schemeClr val="accent1"/>
                </a:solidFill>
                <a:latin typeface="Times New Roman" panose="02020603050405020304" pitchFamily="18" charset="0"/>
                <a:cs typeface="Times New Roman" panose="02020603050405020304" pitchFamily="18" charset="0"/>
              </a:rPr>
              <a:t>uncontained viral contagion and monumental collateral damage </a:t>
            </a:r>
            <a:r>
              <a:rPr lang="en-US" sz="2400" i="1" dirty="0">
                <a:solidFill>
                  <a:schemeClr val="accent1"/>
                </a:solidFill>
                <a:latin typeface="Times New Roman" panose="02020603050405020304" pitchFamily="18" charset="0"/>
                <a:cs typeface="Times New Roman" panose="02020603050405020304" pitchFamily="18" charset="0"/>
              </a:rPr>
              <a:t>to our society and economy. A more surgical approach is what we need.</a:t>
            </a:r>
          </a:p>
        </p:txBody>
      </p:sp>
    </p:spTree>
    <p:extLst>
      <p:ext uri="{BB962C8B-B14F-4D97-AF65-F5344CB8AC3E}">
        <p14:creationId xmlns:p14="http://schemas.microsoft.com/office/powerpoint/2010/main" val="39498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39EAD-0DD4-3343-9B84-D18FCCB7209F}"/>
              </a:ext>
            </a:extLst>
          </p:cNvPr>
          <p:cNvSpPr txBox="1"/>
          <p:nvPr/>
        </p:nvSpPr>
        <p:spPr>
          <a:xfrm>
            <a:off x="324993" y="316102"/>
            <a:ext cx="8969122"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Nine days </a:t>
            </a:r>
            <a:r>
              <a:rPr lang="en-US" sz="2400" dirty="0">
                <a:latin typeface="Times New Roman" panose="02020603050405020304" pitchFamily="18" charset="0"/>
                <a:cs typeface="Times New Roman" panose="02020603050405020304" pitchFamily="18" charset="0"/>
              </a:rPr>
              <a:t>after the Pandemic was declared we had information that:    </a:t>
            </a:r>
          </a:p>
        </p:txBody>
      </p:sp>
      <p:pic>
        <p:nvPicPr>
          <p:cNvPr id="3" name="Picture 2">
            <a:extLst>
              <a:ext uri="{FF2B5EF4-FFF2-40B4-BE49-F238E27FC236}">
                <a16:creationId xmlns:a16="http://schemas.microsoft.com/office/drawing/2014/main" id="{FA875E52-4B13-974F-BFED-3E0F9BEB1F41}"/>
              </a:ext>
            </a:extLst>
          </p:cNvPr>
          <p:cNvPicPr>
            <a:picLocks noChangeAspect="1"/>
          </p:cNvPicPr>
          <p:nvPr/>
        </p:nvPicPr>
        <p:blipFill rotWithShape="1">
          <a:blip r:embed="rId2"/>
          <a:srcRect t="1621" r="1813"/>
          <a:stretch/>
        </p:blipFill>
        <p:spPr>
          <a:xfrm>
            <a:off x="803784" y="1254369"/>
            <a:ext cx="4620411" cy="4349262"/>
          </a:xfrm>
          <a:prstGeom prst="rect">
            <a:avLst/>
          </a:prstGeom>
        </p:spPr>
      </p:pic>
      <p:sp>
        <p:nvSpPr>
          <p:cNvPr id="4" name="TextBox 3">
            <a:extLst>
              <a:ext uri="{FF2B5EF4-FFF2-40B4-BE49-F238E27FC236}">
                <a16:creationId xmlns:a16="http://schemas.microsoft.com/office/drawing/2014/main" id="{42039D66-E6FB-9243-AC59-AF92954D1F42}"/>
              </a:ext>
            </a:extLst>
          </p:cNvPr>
          <p:cNvSpPr txBox="1"/>
          <p:nvPr/>
        </p:nvSpPr>
        <p:spPr>
          <a:xfrm>
            <a:off x="6226674" y="1212177"/>
            <a:ext cx="3458639"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IFR was function of Age. </a:t>
            </a:r>
          </a:p>
        </p:txBody>
      </p:sp>
      <p:sp>
        <p:nvSpPr>
          <p:cNvPr id="5" name="TextBox 4">
            <a:extLst>
              <a:ext uri="{FF2B5EF4-FFF2-40B4-BE49-F238E27FC236}">
                <a16:creationId xmlns:a16="http://schemas.microsoft.com/office/drawing/2014/main" id="{5CC5D4F5-513E-0447-A047-98B19E02CFB2}"/>
              </a:ext>
            </a:extLst>
          </p:cNvPr>
          <p:cNvSpPr txBox="1"/>
          <p:nvPr/>
        </p:nvSpPr>
        <p:spPr>
          <a:xfrm>
            <a:off x="6226674" y="2455094"/>
            <a:ext cx="4927759" cy="2308324"/>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-Average IFR was NOT 0.9%</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By end of spring 2020 estimates were </a:t>
            </a:r>
          </a:p>
          <a:p>
            <a:r>
              <a:rPr lang="en-US" sz="2400" dirty="0">
                <a:solidFill>
                  <a:srgbClr val="FF0000"/>
                </a:solidFill>
                <a:latin typeface="Times New Roman" panose="02020603050405020304" pitchFamily="18" charset="0"/>
                <a:cs typeface="Times New Roman" panose="02020603050405020304" pitchFamily="18" charset="0"/>
              </a:rPr>
              <a:t>            IFR = 0.15%</a:t>
            </a:r>
          </a:p>
          <a:p>
            <a:r>
              <a:rPr lang="en-US" sz="2400" dirty="0">
                <a:solidFill>
                  <a:srgbClr val="FF0000"/>
                </a:solidFill>
                <a:latin typeface="Times New Roman" panose="02020603050405020304" pitchFamily="18" charset="0"/>
                <a:cs typeface="Times New Roman" panose="02020603050405020304" pitchFamily="18" charset="0"/>
              </a:rPr>
              <a:t>                        99.85% survive.</a:t>
            </a:r>
          </a:p>
          <a:p>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B8B643FD-5EAF-F545-A40B-706A324EBDE6}"/>
              </a:ext>
            </a:extLst>
          </p:cNvPr>
          <p:cNvSpPr txBox="1"/>
          <p:nvPr/>
        </p:nvSpPr>
        <p:spPr>
          <a:xfrm>
            <a:off x="6226674" y="5184158"/>
            <a:ext cx="5001369" cy="830997"/>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We knew quickly we were not dealing</a:t>
            </a:r>
          </a:p>
          <a:p>
            <a:r>
              <a:rPr lang="en-US" sz="2400" dirty="0">
                <a:solidFill>
                  <a:srgbClr val="FF0000"/>
                </a:solidFill>
                <a:latin typeface="Times New Roman" panose="02020603050405020304" pitchFamily="18" charset="0"/>
                <a:cs typeface="Times New Roman" panose="02020603050405020304" pitchFamily="18" charset="0"/>
              </a:rPr>
              <a:t>    with the Grim Reaper.</a:t>
            </a:r>
          </a:p>
        </p:txBody>
      </p:sp>
    </p:spTree>
    <p:extLst>
      <p:ext uri="{BB962C8B-B14F-4D97-AF65-F5344CB8AC3E}">
        <p14:creationId xmlns:p14="http://schemas.microsoft.com/office/powerpoint/2010/main" val="25714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B797D7-5ECA-FB47-A1A6-0CE9220CEF66}"/>
              </a:ext>
            </a:extLst>
          </p:cNvPr>
          <p:cNvSpPr txBox="1"/>
          <p:nvPr/>
        </p:nvSpPr>
        <p:spPr>
          <a:xfrm>
            <a:off x="475006" y="1681654"/>
            <a:ext cx="11371831" cy="3785652"/>
          </a:xfrm>
          <a:prstGeom prst="rect">
            <a:avLst/>
          </a:prstGeom>
          <a:noFill/>
        </p:spPr>
        <p:txBody>
          <a:bodyPr wrap="none" rtlCol="0">
            <a:spAutoFit/>
          </a:bodyPr>
          <a:lstStyle/>
          <a:p>
            <a:r>
              <a:rPr lang="en-US" sz="2400" i="1" dirty="0">
                <a:solidFill>
                  <a:schemeClr val="accent1"/>
                </a:solidFill>
                <a:latin typeface="Times New Roman" panose="02020603050405020304" pitchFamily="18" charset="0"/>
                <a:cs typeface="Times New Roman" panose="02020603050405020304" pitchFamily="18" charset="0"/>
              </a:rPr>
              <a:t>“A reasonable conclusion to draw from the sum of lockdown findings on mortality is</a:t>
            </a:r>
          </a:p>
          <a:p>
            <a:r>
              <a:rPr lang="en-US" sz="2400" i="1" dirty="0">
                <a:solidFill>
                  <a:schemeClr val="accent1"/>
                </a:solidFill>
                <a:latin typeface="Times New Roman" panose="02020603050405020304" pitchFamily="18" charset="0"/>
                <a:cs typeface="Times New Roman" panose="02020603050405020304" pitchFamily="18" charset="0"/>
              </a:rPr>
              <a:t>that a small reduction (benefit) cannot be ruled out for early and light levels of lockdown</a:t>
            </a:r>
          </a:p>
          <a:p>
            <a:r>
              <a:rPr lang="en-US" sz="2400" i="1" dirty="0">
                <a:solidFill>
                  <a:schemeClr val="accent1"/>
                </a:solidFill>
                <a:latin typeface="Times New Roman" panose="02020603050405020304" pitchFamily="18" charset="0"/>
                <a:cs typeface="Times New Roman" panose="02020603050405020304" pitchFamily="18" charset="0"/>
              </a:rPr>
              <a:t>restrictions. There is almost no consistent evidence that strong levels of lockdown have a </a:t>
            </a:r>
          </a:p>
          <a:p>
            <a:r>
              <a:rPr lang="en-US" sz="2400" i="1" dirty="0">
                <a:solidFill>
                  <a:schemeClr val="accent1"/>
                </a:solidFill>
                <a:latin typeface="Times New Roman" panose="02020603050405020304" pitchFamily="18" charset="0"/>
                <a:cs typeface="Times New Roman" panose="02020603050405020304" pitchFamily="18" charset="0"/>
              </a:rPr>
              <a:t>beneficial effect, and given the large levels of statistical noise in most studies, a zero </a:t>
            </a:r>
          </a:p>
          <a:p>
            <a:r>
              <a:rPr lang="en-US" sz="2400" i="1" dirty="0">
                <a:solidFill>
                  <a:schemeClr val="accent1"/>
                </a:solidFill>
                <a:latin typeface="Times New Roman" panose="02020603050405020304" pitchFamily="18" charset="0"/>
                <a:cs typeface="Times New Roman" panose="02020603050405020304" pitchFamily="18" charset="0"/>
              </a:rPr>
              <a:t> (or even negative) effect cannot be ruled out. Maybe lockdowns have a marginal effect, </a:t>
            </a:r>
          </a:p>
          <a:p>
            <a:r>
              <a:rPr lang="en-US" sz="2400" i="1" dirty="0">
                <a:solidFill>
                  <a:schemeClr val="accent1"/>
                </a:solidFill>
                <a:latin typeface="Times New Roman" panose="02020603050405020304" pitchFamily="18" charset="0"/>
                <a:cs typeface="Times New Roman" panose="02020603050405020304" pitchFamily="18" charset="0"/>
              </a:rPr>
              <a:t>but maybe they do not; a reasonable range of the decline in Covid-19 mortality </a:t>
            </a:r>
            <a:r>
              <a:rPr lang="en-US" sz="2400" i="1" u="sng" dirty="0">
                <a:solidFill>
                  <a:schemeClr val="accent1"/>
                </a:solidFill>
                <a:latin typeface="Times New Roman" panose="02020603050405020304" pitchFamily="18" charset="0"/>
                <a:cs typeface="Times New Roman" panose="02020603050405020304" pitchFamily="18" charset="0"/>
              </a:rPr>
              <a:t>is 0–20%.”</a:t>
            </a:r>
          </a:p>
          <a:p>
            <a:endParaRPr lang="en-US" sz="2400" i="1" u="sng" dirty="0">
              <a:solidFill>
                <a:schemeClr val="accent1"/>
              </a:solidFill>
              <a:latin typeface="Times New Roman" panose="02020603050405020304" pitchFamily="18" charset="0"/>
              <a:cs typeface="Times New Roman" panose="02020603050405020304" pitchFamily="18" charset="0"/>
            </a:endParaRPr>
          </a:p>
          <a:p>
            <a:r>
              <a:rPr lang="en-US" sz="2400" i="1" u="sng" dirty="0">
                <a:solidFill>
                  <a:schemeClr val="accent1"/>
                </a:solidFill>
                <a:latin typeface="Times New Roman" panose="02020603050405020304" pitchFamily="18" charset="0"/>
                <a:cs typeface="Times New Roman" panose="02020603050405020304" pitchFamily="18" charset="0"/>
              </a:rPr>
              <a:t>April 2021</a:t>
            </a:r>
          </a:p>
          <a:p>
            <a:endParaRPr lang="en-US" sz="2400" i="1" dirty="0">
              <a:solidFill>
                <a:schemeClr val="accent1"/>
              </a:solidFill>
              <a:latin typeface="Times New Roman" panose="02020603050405020304" pitchFamily="18" charset="0"/>
              <a:cs typeface="Times New Roman" panose="02020603050405020304" pitchFamily="18" charset="0"/>
            </a:endParaRPr>
          </a:p>
          <a:p>
            <a:endParaRPr lang="en-US" sz="2400" i="1" dirty="0">
              <a:solidFill>
                <a:schemeClr val="accent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C88995-1DE4-DB4E-91E5-612FB033B684}"/>
              </a:ext>
            </a:extLst>
          </p:cNvPr>
          <p:cNvSpPr txBox="1"/>
          <p:nvPr/>
        </p:nvSpPr>
        <p:spPr>
          <a:xfrm>
            <a:off x="253389" y="286439"/>
            <a:ext cx="2529860"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My 2021 study </a:t>
            </a:r>
          </a:p>
        </p:txBody>
      </p:sp>
    </p:spTree>
    <p:extLst>
      <p:ext uri="{BB962C8B-B14F-4D97-AF65-F5344CB8AC3E}">
        <p14:creationId xmlns:p14="http://schemas.microsoft.com/office/powerpoint/2010/main" val="15136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DBF31B2-955F-A34D-BF8F-2983D17BF64B}"/>
              </a:ext>
            </a:extLst>
          </p:cNvPr>
          <p:cNvPicPr>
            <a:picLocks noChangeAspect="1"/>
          </p:cNvPicPr>
          <p:nvPr/>
        </p:nvPicPr>
        <p:blipFill>
          <a:blip r:embed="rId2"/>
          <a:stretch>
            <a:fillRect/>
          </a:stretch>
        </p:blipFill>
        <p:spPr>
          <a:xfrm>
            <a:off x="3543199" y="349123"/>
            <a:ext cx="4853354" cy="2302931"/>
          </a:xfrm>
          <a:prstGeom prst="rect">
            <a:avLst/>
          </a:prstGeom>
        </p:spPr>
      </p:pic>
      <p:sp>
        <p:nvSpPr>
          <p:cNvPr id="4" name="TextBox 3">
            <a:extLst>
              <a:ext uri="{FF2B5EF4-FFF2-40B4-BE49-F238E27FC236}">
                <a16:creationId xmlns:a16="http://schemas.microsoft.com/office/drawing/2014/main" id="{51A9DEDA-01F1-8B41-BB20-5546409D016D}"/>
              </a:ext>
            </a:extLst>
          </p:cNvPr>
          <p:cNvSpPr txBox="1"/>
          <p:nvPr/>
        </p:nvSpPr>
        <p:spPr>
          <a:xfrm>
            <a:off x="5326911" y="2664694"/>
            <a:ext cx="128592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January 2022</a:t>
            </a:r>
          </a:p>
        </p:txBody>
      </p:sp>
      <p:sp>
        <p:nvSpPr>
          <p:cNvPr id="5" name="TextBox 4">
            <a:extLst>
              <a:ext uri="{FF2B5EF4-FFF2-40B4-BE49-F238E27FC236}">
                <a16:creationId xmlns:a16="http://schemas.microsoft.com/office/drawing/2014/main" id="{7FE32502-0977-4A49-9102-8B79AACAECF6}"/>
              </a:ext>
            </a:extLst>
          </p:cNvPr>
          <p:cNvSpPr txBox="1"/>
          <p:nvPr/>
        </p:nvSpPr>
        <p:spPr>
          <a:xfrm>
            <a:off x="1135666" y="3534094"/>
            <a:ext cx="450796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Screened over 18,000 studies.     </a:t>
            </a:r>
          </a:p>
        </p:txBody>
      </p:sp>
      <p:sp>
        <p:nvSpPr>
          <p:cNvPr id="6" name="TextBox 5">
            <a:extLst>
              <a:ext uri="{FF2B5EF4-FFF2-40B4-BE49-F238E27FC236}">
                <a16:creationId xmlns:a16="http://schemas.microsoft.com/office/drawing/2014/main" id="{9B5F36A2-E069-B244-9E8C-DAD02FCD8803}"/>
              </a:ext>
            </a:extLst>
          </p:cNvPr>
          <p:cNvSpPr txBox="1"/>
          <p:nvPr/>
        </p:nvSpPr>
        <p:spPr>
          <a:xfrm>
            <a:off x="1135666" y="4205946"/>
            <a:ext cx="771243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Meta analysis of all “Difference-in-Difference” Studies.      </a:t>
            </a:r>
          </a:p>
        </p:txBody>
      </p:sp>
      <p:sp>
        <p:nvSpPr>
          <p:cNvPr id="7" name="TextBox 6">
            <a:extLst>
              <a:ext uri="{FF2B5EF4-FFF2-40B4-BE49-F238E27FC236}">
                <a16:creationId xmlns:a16="http://schemas.microsoft.com/office/drawing/2014/main" id="{CB2C798A-048C-7941-93F7-B092752263D8}"/>
              </a:ext>
            </a:extLst>
          </p:cNvPr>
          <p:cNvSpPr txBox="1"/>
          <p:nvPr/>
        </p:nvSpPr>
        <p:spPr>
          <a:xfrm>
            <a:off x="536577" y="5015410"/>
            <a:ext cx="11323934" cy="1938992"/>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 Conclusion: Only 3.2% reduction in mortality.</a:t>
            </a:r>
          </a:p>
          <a:p>
            <a:pPr marL="342900" indent="-342900">
              <a:buFontTx/>
              <a:buChar char="-"/>
            </a:pPr>
            <a:endParaRPr lang="en-US" sz="2400" dirty="0">
              <a:latin typeface="Times New Roman" panose="02020603050405020304" pitchFamily="18" charset="0"/>
              <a:cs typeface="Times New Roman" panose="02020603050405020304" pitchFamily="18" charset="0"/>
            </a:endParaRPr>
          </a:p>
          <a:p>
            <a:r>
              <a:rPr lang="en-US" sz="2400" dirty="0">
                <a:solidFill>
                  <a:schemeClr val="accent1"/>
                </a:solidFill>
                <a:latin typeface="Times New Roman" panose="02020603050405020304" pitchFamily="18" charset="0"/>
                <a:cs typeface="Times New Roman" panose="02020603050405020304" pitchFamily="18" charset="0"/>
              </a:rPr>
              <a:t> “</a:t>
            </a:r>
            <a:r>
              <a:rPr lang="en-US" sz="2400" b="1" i="1" u="sng" dirty="0">
                <a:solidFill>
                  <a:schemeClr val="accent1"/>
                </a:solidFill>
                <a:latin typeface="Times New Roman" panose="02020603050405020304" pitchFamily="18" charset="0"/>
                <a:cs typeface="Times New Roman" panose="02020603050405020304" pitchFamily="18" charset="0"/>
              </a:rPr>
              <a:t>An analysis of each of these three groups support the conclusion that lockdowns have </a:t>
            </a:r>
          </a:p>
          <a:p>
            <a:r>
              <a:rPr lang="en-US" sz="2400" b="1" i="1" u="sng" dirty="0">
                <a:solidFill>
                  <a:schemeClr val="accent1"/>
                </a:solidFill>
                <a:latin typeface="Times New Roman" panose="02020603050405020304" pitchFamily="18" charset="0"/>
                <a:cs typeface="Times New Roman" panose="02020603050405020304" pitchFamily="18" charset="0"/>
              </a:rPr>
              <a:t> had little to no effect on COVID-19 mortality.” </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39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4D460-1F93-FC43-B360-981F2C772870}"/>
              </a:ext>
            </a:extLst>
          </p:cNvPr>
          <p:cNvSpPr txBox="1"/>
          <p:nvPr/>
        </p:nvSpPr>
        <p:spPr>
          <a:xfrm>
            <a:off x="0" y="284413"/>
            <a:ext cx="7340471"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So, On the Benefit of Lockdown Side …</a:t>
            </a:r>
          </a:p>
        </p:txBody>
      </p:sp>
      <p:sp>
        <p:nvSpPr>
          <p:cNvPr id="3" name="TextBox 2">
            <a:extLst>
              <a:ext uri="{FF2B5EF4-FFF2-40B4-BE49-F238E27FC236}">
                <a16:creationId xmlns:a16="http://schemas.microsoft.com/office/drawing/2014/main" id="{6F016470-61C2-D544-B200-45C589BBB57B}"/>
              </a:ext>
            </a:extLst>
          </p:cNvPr>
          <p:cNvSpPr txBox="1"/>
          <p:nvPr/>
        </p:nvSpPr>
        <p:spPr>
          <a:xfrm>
            <a:off x="844062" y="1269152"/>
            <a:ext cx="713060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We knew very early on the models were wrong. </a:t>
            </a:r>
            <a:endParaRPr lang="en-US" sz="2800" b="1" u="sng"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5405208-A12F-F346-9458-AF264C174B02}"/>
              </a:ext>
            </a:extLst>
          </p:cNvPr>
          <p:cNvSpPr txBox="1"/>
          <p:nvPr/>
        </p:nvSpPr>
        <p:spPr>
          <a:xfrm>
            <a:off x="844062" y="2268674"/>
            <a:ext cx="1060425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We had empirical evidence in the summer of 2020 they were ineffective.</a:t>
            </a:r>
            <a:endParaRPr lang="en-US" sz="2800" b="1" u="sn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5B7B08-DEC0-5F41-BDDF-336C9E32057C}"/>
              </a:ext>
            </a:extLst>
          </p:cNvPr>
          <p:cNvSpPr txBox="1"/>
          <p:nvPr/>
        </p:nvSpPr>
        <p:spPr>
          <a:xfrm>
            <a:off x="844062" y="3429000"/>
            <a:ext cx="1001261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By Spring 2021 we had many empirical studies showing no effect. </a:t>
            </a:r>
            <a:endParaRPr lang="en-US" sz="2800" b="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A9307E0-D063-4D47-AB24-EC8E4492AF3B}"/>
              </a:ext>
            </a:extLst>
          </p:cNvPr>
          <p:cNvSpPr txBox="1"/>
          <p:nvPr/>
        </p:nvSpPr>
        <p:spPr>
          <a:xfrm>
            <a:off x="844062" y="4460890"/>
            <a:ext cx="10397398" cy="954107"/>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By Fall 2021 a massive meta analysis confirmed lockdown (NPIs) had </a:t>
            </a:r>
          </a:p>
          <a:p>
            <a:r>
              <a:rPr lang="en-US" sz="2800" dirty="0">
                <a:latin typeface="Times New Roman" panose="02020603050405020304" pitchFamily="18" charset="0"/>
                <a:cs typeface="Times New Roman" panose="02020603050405020304" pitchFamily="18" charset="0"/>
              </a:rPr>
              <a:t>   almost no effect on mortality.</a:t>
            </a:r>
            <a:endParaRPr lang="en-US" sz="2800" b="1" u="sng"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BFD981E-5147-F94E-95BF-15B5DB3B7DC7}"/>
              </a:ext>
            </a:extLst>
          </p:cNvPr>
          <p:cNvSpPr txBox="1"/>
          <p:nvPr/>
        </p:nvSpPr>
        <p:spPr>
          <a:xfrm>
            <a:off x="1641232" y="5923667"/>
            <a:ext cx="9071586"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There was NO BENEFIT to locking the population down. </a:t>
            </a:r>
          </a:p>
        </p:txBody>
      </p:sp>
    </p:spTree>
    <p:extLst>
      <p:ext uri="{BB962C8B-B14F-4D97-AF65-F5344CB8AC3E}">
        <p14:creationId xmlns:p14="http://schemas.microsoft.com/office/powerpoint/2010/main" val="27295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1FC14E-71F1-7249-99BF-41F4C24265E6}"/>
              </a:ext>
            </a:extLst>
          </p:cNvPr>
          <p:cNvSpPr txBox="1"/>
          <p:nvPr/>
        </p:nvSpPr>
        <p:spPr>
          <a:xfrm>
            <a:off x="110590" y="88329"/>
            <a:ext cx="9371027"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Mistake #4: Mismeasure of The Costs of Lockdown</a:t>
            </a:r>
          </a:p>
        </p:txBody>
      </p:sp>
      <p:sp>
        <p:nvSpPr>
          <p:cNvPr id="4" name="TextBox 3">
            <a:extLst>
              <a:ext uri="{FF2B5EF4-FFF2-40B4-BE49-F238E27FC236}">
                <a16:creationId xmlns:a16="http://schemas.microsoft.com/office/drawing/2014/main" id="{A24C3F1F-D336-B449-8ABE-B02F6338A040}"/>
              </a:ext>
            </a:extLst>
          </p:cNvPr>
          <p:cNvSpPr txBox="1"/>
          <p:nvPr/>
        </p:nvSpPr>
        <p:spPr>
          <a:xfrm>
            <a:off x="1112704" y="1246153"/>
            <a:ext cx="662777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Initially the ONLY cost considered was lost GDP.  </a:t>
            </a:r>
          </a:p>
        </p:txBody>
      </p:sp>
      <p:sp>
        <p:nvSpPr>
          <p:cNvPr id="7" name="TextBox 6">
            <a:extLst>
              <a:ext uri="{FF2B5EF4-FFF2-40B4-BE49-F238E27FC236}">
                <a16:creationId xmlns:a16="http://schemas.microsoft.com/office/drawing/2014/main" id="{1705C934-3AE4-A94E-9FE2-147113E639F1}"/>
              </a:ext>
            </a:extLst>
          </p:cNvPr>
          <p:cNvSpPr txBox="1"/>
          <p:nvPr/>
        </p:nvSpPr>
        <p:spPr>
          <a:xfrm>
            <a:off x="1112704" y="2188353"/>
            <a:ext cx="618150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Created an “Apples vs. Oranges” comparison.  </a:t>
            </a:r>
          </a:p>
        </p:txBody>
      </p:sp>
      <p:sp>
        <p:nvSpPr>
          <p:cNvPr id="8" name="TextBox 7">
            <a:extLst>
              <a:ext uri="{FF2B5EF4-FFF2-40B4-BE49-F238E27FC236}">
                <a16:creationId xmlns:a16="http://schemas.microsoft.com/office/drawing/2014/main" id="{6B5C51D3-83A0-5041-89AA-DBF28374DA9E}"/>
              </a:ext>
            </a:extLst>
          </p:cNvPr>
          <p:cNvSpPr txBox="1"/>
          <p:nvPr/>
        </p:nvSpPr>
        <p:spPr>
          <a:xfrm>
            <a:off x="1056086" y="3182776"/>
            <a:ext cx="10784940" cy="830997"/>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Benefits were measured in “lost utility” ($1.34 Trillion), but costs measured in lost </a:t>
            </a:r>
          </a:p>
          <a:p>
            <a:r>
              <a:rPr lang="en-US" sz="2400" dirty="0">
                <a:latin typeface="Times New Roman" panose="02020603050405020304" pitchFamily="18" charset="0"/>
                <a:cs typeface="Times New Roman" panose="02020603050405020304" pitchFamily="18" charset="0"/>
              </a:rPr>
              <a:t>        output. </a:t>
            </a:r>
          </a:p>
        </p:txBody>
      </p:sp>
      <p:sp>
        <p:nvSpPr>
          <p:cNvPr id="9" name="TextBox 8">
            <a:extLst>
              <a:ext uri="{FF2B5EF4-FFF2-40B4-BE49-F238E27FC236}">
                <a16:creationId xmlns:a16="http://schemas.microsoft.com/office/drawing/2014/main" id="{2C28A848-8C3A-DD42-A68B-68736D793E01}"/>
              </a:ext>
            </a:extLst>
          </p:cNvPr>
          <p:cNvSpPr txBox="1"/>
          <p:nvPr/>
        </p:nvSpPr>
        <p:spPr>
          <a:xfrm>
            <a:off x="1056086" y="4090976"/>
            <a:ext cx="794063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What if we measured the lost GDP of an 80 year old dying?  </a:t>
            </a:r>
          </a:p>
        </p:txBody>
      </p:sp>
      <p:sp>
        <p:nvSpPr>
          <p:cNvPr id="10" name="TextBox 9">
            <a:extLst>
              <a:ext uri="{FF2B5EF4-FFF2-40B4-BE49-F238E27FC236}">
                <a16:creationId xmlns:a16="http://schemas.microsoft.com/office/drawing/2014/main" id="{220B546A-3D5B-314C-8009-0684B69B67AA}"/>
              </a:ext>
            </a:extLst>
          </p:cNvPr>
          <p:cNvSpPr txBox="1"/>
          <p:nvPr/>
        </p:nvSpPr>
        <p:spPr>
          <a:xfrm>
            <a:off x="519955" y="4771306"/>
            <a:ext cx="11587962" cy="1938992"/>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My 2021 Study:</a:t>
            </a:r>
          </a:p>
          <a:p>
            <a:r>
              <a:rPr lang="en-US" sz="2400" dirty="0">
                <a:solidFill>
                  <a:schemeClr val="accent1"/>
                </a:solidFill>
                <a:latin typeface="Times New Roman" panose="02020603050405020304" pitchFamily="18" charset="0"/>
                <a:cs typeface="Times New Roman" panose="02020603050405020304" pitchFamily="18" charset="0"/>
              </a:rPr>
              <a:t>   - convert lockdown costs to lost utility.  Cost/Benefit Ratio: 141!</a:t>
            </a:r>
          </a:p>
          <a:p>
            <a:endParaRPr lang="en-US" sz="2400" dirty="0">
              <a:solidFill>
                <a:schemeClr val="accent1"/>
              </a:solidFill>
              <a:latin typeface="Times New Roman" panose="02020603050405020304" pitchFamily="18" charset="0"/>
              <a:cs typeface="Times New Roman" panose="02020603050405020304" pitchFamily="18" charset="0"/>
            </a:endParaRPr>
          </a:p>
          <a:p>
            <a:r>
              <a:rPr lang="en-US" sz="2400" dirty="0">
                <a:solidFill>
                  <a:schemeClr val="accent1"/>
                </a:solidFill>
                <a:latin typeface="Times New Roman" panose="02020603050405020304" pitchFamily="18" charset="0"/>
                <a:cs typeface="Times New Roman" panose="02020603050405020304" pitchFamily="18" charset="0"/>
              </a:rPr>
              <a:t>  -  For every eighty year old death averted by lockdown, we killed the equivalent of 141 </a:t>
            </a:r>
          </a:p>
          <a:p>
            <a:r>
              <a:rPr lang="en-US" sz="2400" dirty="0">
                <a:solidFill>
                  <a:schemeClr val="accent1"/>
                </a:solidFill>
                <a:latin typeface="Times New Roman" panose="02020603050405020304" pitchFamily="18" charset="0"/>
                <a:cs typeface="Times New Roman" panose="02020603050405020304" pitchFamily="18" charset="0"/>
              </a:rPr>
              <a:t>                                                                                                                          eighty year </a:t>
            </a:r>
            <a:r>
              <a:rPr lang="en-US" sz="2400" dirty="0" err="1">
                <a:solidFill>
                  <a:schemeClr val="accent1"/>
                </a:solidFill>
                <a:latin typeface="Times New Roman" panose="02020603050405020304" pitchFamily="18" charset="0"/>
                <a:cs typeface="Times New Roman" panose="02020603050405020304" pitchFamily="18" charset="0"/>
              </a:rPr>
              <a:t>olds</a:t>
            </a:r>
            <a:r>
              <a:rPr lang="en-US" sz="2400" dirty="0">
                <a:solidFill>
                  <a:schemeClr val="accent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211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1FC14E-71F1-7249-99BF-41F4C24265E6}"/>
              </a:ext>
            </a:extLst>
          </p:cNvPr>
          <p:cNvSpPr txBox="1"/>
          <p:nvPr/>
        </p:nvSpPr>
        <p:spPr>
          <a:xfrm>
            <a:off x="396608" y="396269"/>
            <a:ext cx="4208203"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Additional Costs Include: </a:t>
            </a:r>
          </a:p>
        </p:txBody>
      </p:sp>
      <p:sp>
        <p:nvSpPr>
          <p:cNvPr id="5" name="TextBox 4">
            <a:extLst>
              <a:ext uri="{FF2B5EF4-FFF2-40B4-BE49-F238E27FC236}">
                <a16:creationId xmlns:a16="http://schemas.microsoft.com/office/drawing/2014/main" id="{FF1D1A6D-0898-0A40-88DA-11FA19095572}"/>
              </a:ext>
            </a:extLst>
          </p:cNvPr>
          <p:cNvSpPr txBox="1"/>
          <p:nvPr/>
        </p:nvSpPr>
        <p:spPr>
          <a:xfrm>
            <a:off x="1112704" y="1322189"/>
            <a:ext cx="48620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Lost education, and consequences  </a:t>
            </a:r>
          </a:p>
        </p:txBody>
      </p:sp>
      <p:sp>
        <p:nvSpPr>
          <p:cNvPr id="6" name="TextBox 5">
            <a:extLst>
              <a:ext uri="{FF2B5EF4-FFF2-40B4-BE49-F238E27FC236}">
                <a16:creationId xmlns:a16="http://schemas.microsoft.com/office/drawing/2014/main" id="{382C21FD-2A9C-914B-B9BD-928C52BF703D}"/>
              </a:ext>
            </a:extLst>
          </p:cNvPr>
          <p:cNvSpPr txBox="1"/>
          <p:nvPr/>
        </p:nvSpPr>
        <p:spPr>
          <a:xfrm>
            <a:off x="1056086" y="2147139"/>
            <a:ext cx="1022889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Increased deaths and reduced life expectancy due to increased unemployment</a:t>
            </a:r>
          </a:p>
        </p:txBody>
      </p:sp>
      <p:sp>
        <p:nvSpPr>
          <p:cNvPr id="7" name="TextBox 6">
            <a:extLst>
              <a:ext uri="{FF2B5EF4-FFF2-40B4-BE49-F238E27FC236}">
                <a16:creationId xmlns:a16="http://schemas.microsoft.com/office/drawing/2014/main" id="{1705C934-3AE4-A94E-9FE2-147113E639F1}"/>
              </a:ext>
            </a:extLst>
          </p:cNvPr>
          <p:cNvSpPr txBox="1"/>
          <p:nvPr/>
        </p:nvSpPr>
        <p:spPr>
          <a:xfrm>
            <a:off x="1112704" y="2858506"/>
            <a:ext cx="378020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Increased deaths of despair </a:t>
            </a:r>
          </a:p>
        </p:txBody>
      </p:sp>
      <p:sp>
        <p:nvSpPr>
          <p:cNvPr id="8" name="TextBox 7">
            <a:extLst>
              <a:ext uri="{FF2B5EF4-FFF2-40B4-BE49-F238E27FC236}">
                <a16:creationId xmlns:a16="http://schemas.microsoft.com/office/drawing/2014/main" id="{6B5C51D3-83A0-5041-89AA-DBF28374DA9E}"/>
              </a:ext>
            </a:extLst>
          </p:cNvPr>
          <p:cNvSpPr txBox="1"/>
          <p:nvPr/>
        </p:nvSpPr>
        <p:spPr>
          <a:xfrm>
            <a:off x="1112704" y="3491740"/>
            <a:ext cx="655961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Increased domestic violence, family breakdown </a:t>
            </a:r>
          </a:p>
        </p:txBody>
      </p:sp>
      <p:sp>
        <p:nvSpPr>
          <p:cNvPr id="9" name="TextBox 8">
            <a:extLst>
              <a:ext uri="{FF2B5EF4-FFF2-40B4-BE49-F238E27FC236}">
                <a16:creationId xmlns:a16="http://schemas.microsoft.com/office/drawing/2014/main" id="{2C28A848-8C3A-DD42-A68B-68736D793E01}"/>
              </a:ext>
            </a:extLst>
          </p:cNvPr>
          <p:cNvSpPr txBox="1"/>
          <p:nvPr/>
        </p:nvSpPr>
        <p:spPr>
          <a:xfrm>
            <a:off x="1056086" y="4703891"/>
            <a:ext cx="7382149"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Direct Deaths caused by lockdown.  “Collateral deaths”  </a:t>
            </a:r>
          </a:p>
        </p:txBody>
      </p:sp>
      <p:sp>
        <p:nvSpPr>
          <p:cNvPr id="10" name="TextBox 9">
            <a:extLst>
              <a:ext uri="{FF2B5EF4-FFF2-40B4-BE49-F238E27FC236}">
                <a16:creationId xmlns:a16="http://schemas.microsoft.com/office/drawing/2014/main" id="{220B546A-3D5B-314C-8009-0684B69B67AA}"/>
              </a:ext>
            </a:extLst>
          </p:cNvPr>
          <p:cNvSpPr txBox="1"/>
          <p:nvPr/>
        </p:nvSpPr>
        <p:spPr>
          <a:xfrm>
            <a:off x="1150470" y="5515742"/>
            <a:ext cx="8755346" cy="461665"/>
          </a:xfrm>
          <a:prstGeom prst="rect">
            <a:avLst/>
          </a:prstGeom>
          <a:noFill/>
        </p:spPr>
        <p:txBody>
          <a:bodyPr wrap="non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We have only begun to measure these, and it could take a generation. </a:t>
            </a:r>
          </a:p>
        </p:txBody>
      </p:sp>
      <p:sp>
        <p:nvSpPr>
          <p:cNvPr id="11" name="TextBox 10">
            <a:extLst>
              <a:ext uri="{FF2B5EF4-FFF2-40B4-BE49-F238E27FC236}">
                <a16:creationId xmlns:a16="http://schemas.microsoft.com/office/drawing/2014/main" id="{F35845A6-01F3-4045-BE45-A55B37B3549B}"/>
              </a:ext>
            </a:extLst>
          </p:cNvPr>
          <p:cNvSpPr txBox="1"/>
          <p:nvPr/>
        </p:nvSpPr>
        <p:spPr>
          <a:xfrm>
            <a:off x="1112704" y="4039190"/>
            <a:ext cx="666881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Supply chain disruption costs and consequences. </a:t>
            </a:r>
          </a:p>
        </p:txBody>
      </p:sp>
    </p:spTree>
    <p:extLst>
      <p:ext uri="{BB962C8B-B14F-4D97-AF65-F5344CB8AC3E}">
        <p14:creationId xmlns:p14="http://schemas.microsoft.com/office/powerpoint/2010/main" val="1423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5D5DB-05AE-0041-A825-546AC71F00F5}"/>
              </a:ext>
            </a:extLst>
          </p:cNvPr>
          <p:cNvSpPr txBox="1"/>
          <p:nvPr/>
        </p:nvSpPr>
        <p:spPr>
          <a:xfrm>
            <a:off x="344057" y="154531"/>
            <a:ext cx="3166251"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Collateral Deaths: </a:t>
            </a:r>
          </a:p>
        </p:txBody>
      </p:sp>
      <p:sp>
        <p:nvSpPr>
          <p:cNvPr id="3" name="TextBox 2">
            <a:extLst>
              <a:ext uri="{FF2B5EF4-FFF2-40B4-BE49-F238E27FC236}">
                <a16:creationId xmlns:a16="http://schemas.microsoft.com/office/drawing/2014/main" id="{4E829EB2-4C71-BB4B-A78F-294B297B52B7}"/>
              </a:ext>
            </a:extLst>
          </p:cNvPr>
          <p:cNvSpPr txBox="1"/>
          <p:nvPr/>
        </p:nvSpPr>
        <p:spPr>
          <a:xfrm>
            <a:off x="8229599" y="3461806"/>
            <a:ext cx="3593291"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Mulligan and Arnott (2022)</a:t>
            </a:r>
          </a:p>
          <a:p>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A086D23-0DFC-5F42-BFB5-24CEE3F17ACD}"/>
              </a:ext>
            </a:extLst>
          </p:cNvPr>
          <p:cNvSpPr txBox="1"/>
          <p:nvPr/>
        </p:nvSpPr>
        <p:spPr>
          <a:xfrm>
            <a:off x="769253" y="830317"/>
            <a:ext cx="10653494" cy="3046988"/>
          </a:xfrm>
          <a:prstGeom prst="rect">
            <a:avLst/>
          </a:prstGeom>
          <a:noFill/>
        </p:spPr>
        <p:txBody>
          <a:bodyPr wrap="none" rtlCol="0">
            <a:spAutoFit/>
          </a:bodyPr>
          <a:lstStyle/>
          <a:p>
            <a:r>
              <a:rPr lang="en-US" sz="2400" i="1" dirty="0">
                <a:solidFill>
                  <a:schemeClr val="accent1"/>
                </a:solidFill>
                <a:latin typeface="Times New Roman" panose="02020603050405020304" pitchFamily="18" charset="0"/>
                <a:cs typeface="Times New Roman" panose="02020603050405020304" pitchFamily="18" charset="0"/>
              </a:rPr>
              <a:t>“Summing our estimates across causes and age groups, we estimate </a:t>
            </a:r>
            <a:r>
              <a:rPr lang="en-US" sz="2400" i="1" u="sng" dirty="0">
                <a:solidFill>
                  <a:schemeClr val="accent1"/>
                </a:solidFill>
                <a:latin typeface="Times New Roman" panose="02020603050405020304" pitchFamily="18" charset="0"/>
                <a:cs typeface="Times New Roman" panose="02020603050405020304" pitchFamily="18" charset="0"/>
              </a:rPr>
              <a:t>171,000 excess</a:t>
            </a:r>
          </a:p>
          <a:p>
            <a:r>
              <a:rPr lang="en-US" sz="2400" i="1" u="sng" dirty="0">
                <a:solidFill>
                  <a:schemeClr val="accent1"/>
                </a:solidFill>
                <a:latin typeface="Times New Roman" panose="02020603050405020304" pitchFamily="18" charset="0"/>
                <a:cs typeface="Times New Roman" panose="02020603050405020304" pitchFamily="18" charset="0"/>
              </a:rPr>
              <a:t>non-</a:t>
            </a:r>
            <a:r>
              <a:rPr lang="en-US" sz="2400" i="1" u="sng" dirty="0" err="1">
                <a:solidFill>
                  <a:schemeClr val="accent1"/>
                </a:solidFill>
                <a:latin typeface="Times New Roman" panose="02020603050405020304" pitchFamily="18" charset="0"/>
                <a:cs typeface="Times New Roman" panose="02020603050405020304" pitchFamily="18" charset="0"/>
              </a:rPr>
              <a:t>Covid</a:t>
            </a:r>
            <a:r>
              <a:rPr lang="en-US" sz="2400" i="1" u="sng" dirty="0">
                <a:solidFill>
                  <a:schemeClr val="accent1"/>
                </a:solidFill>
                <a:latin typeface="Times New Roman" panose="02020603050405020304" pitchFamily="18" charset="0"/>
                <a:cs typeface="Times New Roman" panose="02020603050405020304" pitchFamily="18" charset="0"/>
              </a:rPr>
              <a:t> deaths through the end of 2021.</a:t>
            </a:r>
            <a:r>
              <a:rPr lang="en-US" sz="2400" i="1" dirty="0">
                <a:solidFill>
                  <a:schemeClr val="accent1"/>
                </a:solidFill>
                <a:latin typeface="Times New Roman" panose="02020603050405020304" pitchFamily="18" charset="0"/>
                <a:cs typeface="Times New Roman" panose="02020603050405020304" pitchFamily="18" charset="0"/>
              </a:rPr>
              <a:t>.. For the European Union as a whole, the</a:t>
            </a:r>
          </a:p>
          <a:p>
            <a:r>
              <a:rPr lang="en-US" sz="2400" i="1" dirty="0">
                <a:solidFill>
                  <a:schemeClr val="accent1"/>
                </a:solidFill>
                <a:latin typeface="Times New Roman" panose="02020603050405020304" pitchFamily="18" charset="0"/>
                <a:cs typeface="Times New Roman" panose="02020603050405020304" pitchFamily="18" charset="0"/>
              </a:rPr>
              <a:t>estimate is near-identical at 64 non-</a:t>
            </a:r>
            <a:r>
              <a:rPr lang="en-US" sz="2400" i="1" dirty="0" err="1">
                <a:solidFill>
                  <a:schemeClr val="accent1"/>
                </a:solidFill>
                <a:latin typeface="Times New Roman" panose="02020603050405020304" pitchFamily="18" charset="0"/>
                <a:cs typeface="Times New Roman" panose="02020603050405020304" pitchFamily="18" charset="0"/>
              </a:rPr>
              <a:t>Covid</a:t>
            </a:r>
            <a:r>
              <a:rPr lang="en-US" sz="2400" i="1" dirty="0">
                <a:solidFill>
                  <a:schemeClr val="accent1"/>
                </a:solidFill>
                <a:latin typeface="Times New Roman" panose="02020603050405020304" pitchFamily="18" charset="0"/>
                <a:cs typeface="Times New Roman" panose="02020603050405020304" pitchFamily="18" charset="0"/>
              </a:rPr>
              <a:t> excess deaths per 100K. In contrast, the</a:t>
            </a:r>
          </a:p>
          <a:p>
            <a:r>
              <a:rPr lang="en-US" sz="2400" i="1" dirty="0">
                <a:solidFill>
                  <a:schemeClr val="accent1"/>
                </a:solidFill>
                <a:latin typeface="Times New Roman" panose="02020603050405020304" pitchFamily="18" charset="0"/>
                <a:cs typeface="Times New Roman" panose="02020603050405020304" pitchFamily="18" charset="0"/>
              </a:rPr>
              <a:t>estimate for Sweden is -33, meaning that non-</a:t>
            </a:r>
            <a:r>
              <a:rPr lang="en-US" sz="2400" i="1" dirty="0" err="1">
                <a:solidFill>
                  <a:schemeClr val="accent1"/>
                </a:solidFill>
                <a:latin typeface="Times New Roman" panose="02020603050405020304" pitchFamily="18" charset="0"/>
                <a:cs typeface="Times New Roman" panose="02020603050405020304" pitchFamily="18" charset="0"/>
              </a:rPr>
              <a:t>Covid</a:t>
            </a:r>
            <a:r>
              <a:rPr lang="en-US" sz="2400" i="1" dirty="0">
                <a:solidFill>
                  <a:schemeClr val="accent1"/>
                </a:solidFill>
                <a:latin typeface="Times New Roman" panose="02020603050405020304" pitchFamily="18" charset="0"/>
                <a:cs typeface="Times New Roman" panose="02020603050405020304" pitchFamily="18" charset="0"/>
              </a:rPr>
              <a:t> causes of death were somewhat</a:t>
            </a:r>
          </a:p>
          <a:p>
            <a:r>
              <a:rPr lang="en-US" sz="2400" i="1" dirty="0">
                <a:solidFill>
                  <a:schemeClr val="accent1"/>
                </a:solidFill>
                <a:latin typeface="Times New Roman" panose="02020603050405020304" pitchFamily="18" charset="0"/>
                <a:cs typeface="Times New Roman" panose="02020603050405020304" pitchFamily="18" charset="0"/>
              </a:rPr>
              <a:t>low during the pandemic. We suspect that some of the international differences are</a:t>
            </a:r>
          </a:p>
          <a:p>
            <a:r>
              <a:rPr lang="en-US" sz="2400" i="1" dirty="0">
                <a:solidFill>
                  <a:schemeClr val="accent1"/>
                </a:solidFill>
                <a:latin typeface="Times New Roman" panose="02020603050405020304" pitchFamily="18" charset="0"/>
                <a:cs typeface="Times New Roman" panose="02020603050405020304" pitchFamily="18" charset="0"/>
              </a:rPr>
              <a:t>due to the standard used to designate a death as </a:t>
            </a:r>
            <a:r>
              <a:rPr lang="en-US" sz="2400" i="1" dirty="0" err="1">
                <a:solidFill>
                  <a:schemeClr val="accent1"/>
                </a:solidFill>
                <a:latin typeface="Times New Roman" panose="02020603050405020304" pitchFamily="18" charset="0"/>
                <a:cs typeface="Times New Roman" panose="02020603050405020304" pitchFamily="18" charset="0"/>
              </a:rPr>
              <a:t>Covid</a:t>
            </a:r>
            <a:r>
              <a:rPr lang="en-US" sz="2400" i="1" dirty="0">
                <a:solidFill>
                  <a:schemeClr val="accent1"/>
                </a:solidFill>
                <a:latin typeface="Times New Roman" panose="02020603050405020304" pitchFamily="18" charset="0"/>
                <a:cs typeface="Times New Roman" panose="02020603050405020304" pitchFamily="18" charset="0"/>
              </a:rPr>
              <a:t>, but perhaps also Sweden’s</a:t>
            </a:r>
          </a:p>
          <a:p>
            <a:r>
              <a:rPr lang="en-US" sz="2400" i="1" dirty="0">
                <a:solidFill>
                  <a:schemeClr val="accent1"/>
                </a:solidFill>
                <a:latin typeface="Times New Roman" panose="02020603050405020304" pitchFamily="18" charset="0"/>
                <a:cs typeface="Times New Roman" panose="02020603050405020304" pitchFamily="18" charset="0"/>
              </a:rPr>
              <a:t>result is related to minimizing the disruption of its citizens’ normal lifestyles.”  </a:t>
            </a:r>
          </a:p>
          <a:p>
            <a:endParaRPr lang="en-US" sz="2400" i="1" dirty="0">
              <a:solidFill>
                <a:schemeClr val="accent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5AC20F-0FC5-6347-B73E-04281450B707}"/>
              </a:ext>
            </a:extLst>
          </p:cNvPr>
          <p:cNvSpPr txBox="1"/>
          <p:nvPr/>
        </p:nvSpPr>
        <p:spPr>
          <a:xfrm>
            <a:off x="344057" y="3877304"/>
            <a:ext cx="567174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US had 825,929 </a:t>
            </a:r>
            <a:r>
              <a:rPr lang="en-US" sz="2400" dirty="0" err="1">
                <a:latin typeface="Times New Roman" panose="02020603050405020304" pitchFamily="18" charset="0"/>
                <a:cs typeface="Times New Roman" panose="02020603050405020304" pitchFamily="18" charset="0"/>
              </a:rPr>
              <a:t>Covid</a:t>
            </a:r>
            <a:r>
              <a:rPr lang="en-US" sz="2400" dirty="0">
                <a:latin typeface="Times New Roman" panose="02020603050405020304" pitchFamily="18" charset="0"/>
                <a:cs typeface="Times New Roman" panose="02020603050405020304" pitchFamily="18" charset="0"/>
              </a:rPr>
              <a:t> deaths by Dec. 2021.</a:t>
            </a:r>
          </a:p>
        </p:txBody>
      </p:sp>
      <p:sp>
        <p:nvSpPr>
          <p:cNvPr id="6" name="TextBox 5">
            <a:extLst>
              <a:ext uri="{FF2B5EF4-FFF2-40B4-BE49-F238E27FC236}">
                <a16:creationId xmlns:a16="http://schemas.microsoft.com/office/drawing/2014/main" id="{A53E8658-692D-114E-A7F0-8C67186BA231}"/>
              </a:ext>
            </a:extLst>
          </p:cNvPr>
          <p:cNvSpPr txBox="1"/>
          <p:nvPr/>
        </p:nvSpPr>
        <p:spPr>
          <a:xfrm>
            <a:off x="344057" y="4513179"/>
            <a:ext cx="876233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If lockdown reduces deaths by 3.2%, then 27,303 lives were saved. </a:t>
            </a:r>
          </a:p>
        </p:txBody>
      </p:sp>
      <p:sp>
        <p:nvSpPr>
          <p:cNvPr id="7" name="TextBox 6">
            <a:extLst>
              <a:ext uri="{FF2B5EF4-FFF2-40B4-BE49-F238E27FC236}">
                <a16:creationId xmlns:a16="http://schemas.microsoft.com/office/drawing/2014/main" id="{4E8999D1-5334-8542-9FAD-BE47869877C0}"/>
              </a:ext>
            </a:extLst>
          </p:cNvPr>
          <p:cNvSpPr txBox="1"/>
          <p:nvPr/>
        </p:nvSpPr>
        <p:spPr>
          <a:xfrm>
            <a:off x="424255" y="5379885"/>
            <a:ext cx="5336717"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Cost/Benefit ratio:  171,000/27,303 = 6.3.</a:t>
            </a:r>
          </a:p>
        </p:txBody>
      </p:sp>
    </p:spTree>
    <p:extLst>
      <p:ext uri="{BB962C8B-B14F-4D97-AF65-F5344CB8AC3E}">
        <p14:creationId xmlns:p14="http://schemas.microsoft.com/office/powerpoint/2010/main" val="4457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A2493-D72A-7D44-84FE-97512902D001}"/>
              </a:ext>
            </a:extLst>
          </p:cNvPr>
          <p:cNvSpPr txBox="1"/>
          <p:nvPr/>
        </p:nvSpPr>
        <p:spPr>
          <a:xfrm>
            <a:off x="231195" y="274944"/>
            <a:ext cx="1148045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What Authority Does an Economist Have Regarding Covid19 Lockdown?</a:t>
            </a:r>
          </a:p>
        </p:txBody>
      </p:sp>
      <p:sp>
        <p:nvSpPr>
          <p:cNvPr id="5" name="TextBox 4">
            <a:extLst>
              <a:ext uri="{FF2B5EF4-FFF2-40B4-BE49-F238E27FC236}">
                <a16:creationId xmlns:a16="http://schemas.microsoft.com/office/drawing/2014/main" id="{FC6DBA07-42C5-414A-9BBE-A448EF3EA7D4}"/>
              </a:ext>
            </a:extLst>
          </p:cNvPr>
          <p:cNvSpPr txBox="1"/>
          <p:nvPr/>
        </p:nvSpPr>
        <p:spPr>
          <a:xfrm>
            <a:off x="599438" y="931216"/>
            <a:ext cx="6024406" cy="1569660"/>
          </a:xfrm>
          <a:prstGeom prst="rect">
            <a:avLst/>
          </a:prstGeom>
          <a:noFill/>
        </p:spPr>
        <p:txBody>
          <a:bodyPr wrap="none" rtlCol="0">
            <a:spAutoFit/>
          </a:bodyPr>
          <a:lstStyle/>
          <a:p>
            <a:r>
              <a:rPr lang="en-CA" sz="2400" dirty="0">
                <a:solidFill>
                  <a:srgbClr val="0070C0"/>
                </a:solidFill>
                <a:latin typeface="Times New Roman" charset="0"/>
                <a:ea typeface="Times New Roman" charset="0"/>
                <a:cs typeface="Times New Roman" charset="0"/>
              </a:rPr>
              <a:t>Trained in </a:t>
            </a:r>
          </a:p>
          <a:p>
            <a:r>
              <a:rPr lang="en-CA" sz="2400" dirty="0">
                <a:latin typeface="Times New Roman" charset="0"/>
                <a:ea typeface="Times New Roman" charset="0"/>
                <a:cs typeface="Times New Roman" charset="0"/>
              </a:rPr>
              <a:t>                      - the use of mathematical models.</a:t>
            </a:r>
          </a:p>
          <a:p>
            <a:r>
              <a:rPr lang="en-CA" sz="2400" dirty="0">
                <a:latin typeface="Times New Roman" charset="0"/>
                <a:ea typeface="Times New Roman" charset="0"/>
                <a:cs typeface="Times New Roman" charset="0"/>
              </a:rPr>
              <a:t>                      - econometrics and statistics</a:t>
            </a:r>
          </a:p>
          <a:p>
            <a:r>
              <a:rPr lang="en-CA" sz="2400" dirty="0">
                <a:latin typeface="Times New Roman" charset="0"/>
                <a:ea typeface="Times New Roman" charset="0"/>
                <a:cs typeface="Times New Roman" charset="0"/>
              </a:rPr>
              <a:t>                      - cost/benefit analysis</a:t>
            </a:r>
            <a:endParaRPr lang="en-US" sz="2400" dirty="0">
              <a:latin typeface="Times New Roman" charset="0"/>
              <a:ea typeface="Times New Roman" charset="0"/>
              <a:cs typeface="Times New Roman" charset="0"/>
            </a:endParaRPr>
          </a:p>
        </p:txBody>
      </p:sp>
      <p:sp>
        <p:nvSpPr>
          <p:cNvPr id="3" name="TextBox 2"/>
          <p:cNvSpPr txBox="1"/>
          <p:nvPr/>
        </p:nvSpPr>
        <p:spPr>
          <a:xfrm>
            <a:off x="599438" y="2852569"/>
            <a:ext cx="11433535" cy="2308324"/>
          </a:xfrm>
          <a:prstGeom prst="rect">
            <a:avLst/>
          </a:prstGeom>
          <a:noFill/>
        </p:spPr>
        <p:txBody>
          <a:bodyPr wrap="square" rtlCol="0">
            <a:spAutoFit/>
          </a:bodyPr>
          <a:lstStyle/>
          <a:p>
            <a:r>
              <a:rPr lang="en-US" sz="2400" dirty="0">
                <a:solidFill>
                  <a:srgbClr val="0070C0"/>
                </a:solidFill>
                <a:latin typeface="Times New Roman" charset="0"/>
                <a:ea typeface="Times New Roman" charset="0"/>
                <a:cs typeface="Times New Roman" charset="0"/>
              </a:rPr>
              <a:t>Published 3 articles on </a:t>
            </a:r>
            <a:r>
              <a:rPr lang="en-US" sz="2400" dirty="0" err="1">
                <a:solidFill>
                  <a:srgbClr val="0070C0"/>
                </a:solidFill>
                <a:latin typeface="Times New Roman" charset="0"/>
                <a:ea typeface="Times New Roman" charset="0"/>
                <a:cs typeface="Times New Roman" charset="0"/>
              </a:rPr>
              <a:t>Covid</a:t>
            </a:r>
            <a:r>
              <a:rPr lang="en-US" sz="2400" dirty="0">
                <a:solidFill>
                  <a:srgbClr val="0070C0"/>
                </a:solidFill>
                <a:latin typeface="Times New Roman" charset="0"/>
                <a:ea typeface="Times New Roman" charset="0"/>
                <a:cs typeface="Times New Roman" charset="0"/>
              </a:rPr>
              <a:t> Lockdown.</a:t>
            </a:r>
          </a:p>
          <a:p>
            <a:endParaRPr lang="en-US" sz="2400" dirty="0">
              <a:solidFill>
                <a:srgbClr val="0070C0"/>
              </a:solidFill>
              <a:latin typeface="Times New Roman" charset="0"/>
              <a:ea typeface="Times New Roman" charset="0"/>
              <a:cs typeface="Times New Roman" charset="0"/>
            </a:endParaRPr>
          </a:p>
          <a:p>
            <a:r>
              <a:rPr lang="en-US" sz="2400" dirty="0">
                <a:solidFill>
                  <a:srgbClr val="0070C0"/>
                </a:solidFill>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one has been downloaded over 60,000 times and was ranked #32 in the top</a:t>
            </a:r>
          </a:p>
          <a:p>
            <a:r>
              <a:rPr lang="en-US" sz="2400" dirty="0">
                <a:solidFill>
                  <a:srgbClr val="0070C0"/>
                </a:solidFill>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articles discussed on Twitter in 2021. </a:t>
            </a:r>
          </a:p>
          <a:p>
            <a:r>
              <a:rPr lang="en-US" sz="2400" dirty="0">
                <a:latin typeface="Times New Roman" charset="0"/>
                <a:ea typeface="Times New Roman" charset="0"/>
                <a:cs typeface="Times New Roman" charset="0"/>
              </a:rPr>
              <a:t>            </a:t>
            </a:r>
          </a:p>
          <a:p>
            <a:r>
              <a:rPr lang="en-US" sz="2400" dirty="0">
                <a:latin typeface="Times New Roman" charset="0"/>
                <a:ea typeface="Times New Roman" charset="0"/>
                <a:cs typeface="Times New Roman" charset="0"/>
              </a:rPr>
              <a:t> </a:t>
            </a:r>
          </a:p>
        </p:txBody>
      </p:sp>
    </p:spTree>
    <p:extLst>
      <p:ext uri="{BB962C8B-B14F-4D97-AF65-F5344CB8AC3E}">
        <p14:creationId xmlns:p14="http://schemas.microsoft.com/office/powerpoint/2010/main" val="35711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 histogram&#10;&#10;Description automatically generated">
            <a:extLst>
              <a:ext uri="{FF2B5EF4-FFF2-40B4-BE49-F238E27FC236}">
                <a16:creationId xmlns:a16="http://schemas.microsoft.com/office/drawing/2014/main" id="{55709288-CEA6-C541-B646-3AAE6340EF3F}"/>
              </a:ext>
            </a:extLst>
          </p:cNvPr>
          <p:cNvPicPr>
            <a:picLocks noChangeAspect="1"/>
          </p:cNvPicPr>
          <p:nvPr/>
        </p:nvPicPr>
        <p:blipFill>
          <a:blip r:embed="rId2"/>
          <a:stretch>
            <a:fillRect/>
          </a:stretch>
        </p:blipFill>
        <p:spPr>
          <a:xfrm>
            <a:off x="663815" y="644768"/>
            <a:ext cx="8183767" cy="5978769"/>
          </a:xfrm>
          <a:prstGeom prst="rect">
            <a:avLst/>
          </a:prstGeom>
        </p:spPr>
      </p:pic>
      <p:sp>
        <p:nvSpPr>
          <p:cNvPr id="4" name="TextBox 3">
            <a:extLst>
              <a:ext uri="{FF2B5EF4-FFF2-40B4-BE49-F238E27FC236}">
                <a16:creationId xmlns:a16="http://schemas.microsoft.com/office/drawing/2014/main" id="{10656B98-6C40-CA41-9689-7678ECBC75A0}"/>
              </a:ext>
            </a:extLst>
          </p:cNvPr>
          <p:cNvSpPr txBox="1"/>
          <p:nvPr/>
        </p:nvSpPr>
        <p:spPr>
          <a:xfrm>
            <a:off x="8444703" y="2107119"/>
            <a:ext cx="3853940" cy="1200329"/>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Since the Spring of 2021</a:t>
            </a:r>
          </a:p>
          <a:p>
            <a:r>
              <a:rPr lang="en-US" sz="2400" dirty="0">
                <a:latin typeface="Times New Roman" panose="02020603050405020304" pitchFamily="18" charset="0"/>
                <a:cs typeface="Times New Roman" panose="02020603050405020304" pitchFamily="18" charset="0"/>
              </a:rPr>
              <a:t>  Canada has had what </a:t>
            </a:r>
          </a:p>
          <a:p>
            <a:r>
              <a:rPr lang="en-US" sz="2400" dirty="0">
                <a:latin typeface="Times New Roman" panose="02020603050405020304" pitchFamily="18" charset="0"/>
                <a:cs typeface="Times New Roman" panose="02020603050405020304" pitchFamily="18" charset="0"/>
              </a:rPr>
              <a:t>   looks like collateral deaths. </a:t>
            </a:r>
          </a:p>
        </p:txBody>
      </p:sp>
    </p:spTree>
    <p:extLst>
      <p:ext uri="{BB962C8B-B14F-4D97-AF65-F5344CB8AC3E}">
        <p14:creationId xmlns:p14="http://schemas.microsoft.com/office/powerpoint/2010/main" val="314232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F6C642E4-5F3A-AE44-80DD-6C488BF7381C}"/>
              </a:ext>
            </a:extLst>
          </p:cNvPr>
          <p:cNvPicPr>
            <a:picLocks noChangeAspect="1"/>
          </p:cNvPicPr>
          <p:nvPr/>
        </p:nvPicPr>
        <p:blipFill>
          <a:blip r:embed="rId2"/>
          <a:stretch>
            <a:fillRect/>
          </a:stretch>
        </p:blipFill>
        <p:spPr>
          <a:xfrm>
            <a:off x="413302" y="375138"/>
            <a:ext cx="8673356" cy="6283569"/>
          </a:xfrm>
          <a:prstGeom prst="rect">
            <a:avLst/>
          </a:prstGeom>
        </p:spPr>
      </p:pic>
      <p:sp>
        <p:nvSpPr>
          <p:cNvPr id="4" name="TextBox 3">
            <a:extLst>
              <a:ext uri="{FF2B5EF4-FFF2-40B4-BE49-F238E27FC236}">
                <a16:creationId xmlns:a16="http://schemas.microsoft.com/office/drawing/2014/main" id="{DDCED500-4C35-234A-8C4A-1CB8C902A1C6}"/>
              </a:ext>
            </a:extLst>
          </p:cNvPr>
          <p:cNvSpPr txBox="1"/>
          <p:nvPr/>
        </p:nvSpPr>
        <p:spPr>
          <a:xfrm>
            <a:off x="8444703" y="2107119"/>
            <a:ext cx="3692036"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Speculative, but it looks like</a:t>
            </a:r>
          </a:p>
          <a:p>
            <a:r>
              <a:rPr lang="en-US" sz="2400" dirty="0">
                <a:latin typeface="Times New Roman" panose="02020603050405020304" pitchFamily="18" charset="0"/>
                <a:cs typeface="Times New Roman" panose="02020603050405020304" pitchFamily="18" charset="0"/>
              </a:rPr>
              <a:t>   we have caused massive</a:t>
            </a:r>
          </a:p>
          <a:p>
            <a:r>
              <a:rPr lang="en-US" sz="2400" dirty="0">
                <a:latin typeface="Times New Roman" panose="02020603050405020304" pitchFamily="18" charset="0"/>
                <a:cs typeface="Times New Roman" panose="02020603050405020304" pitchFamily="18" charset="0"/>
              </a:rPr>
              <a:t>    excess deaths across the </a:t>
            </a:r>
          </a:p>
          <a:p>
            <a:r>
              <a:rPr lang="en-US" sz="2400" dirty="0">
                <a:latin typeface="Times New Roman" panose="02020603050405020304" pitchFamily="18" charset="0"/>
                <a:cs typeface="Times New Roman" panose="02020603050405020304" pitchFamily="18" charset="0"/>
              </a:rPr>
              <a:t>    world. </a:t>
            </a:r>
          </a:p>
        </p:txBody>
      </p:sp>
    </p:spTree>
    <p:extLst>
      <p:ext uri="{BB962C8B-B14F-4D97-AF65-F5344CB8AC3E}">
        <p14:creationId xmlns:p14="http://schemas.microsoft.com/office/powerpoint/2010/main" val="101908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1076BD-3EBB-BA4D-864D-E8242A723BD6}"/>
              </a:ext>
            </a:extLst>
          </p:cNvPr>
          <p:cNvSpPr txBox="1"/>
          <p:nvPr/>
        </p:nvSpPr>
        <p:spPr>
          <a:xfrm>
            <a:off x="8726057" y="1849211"/>
            <a:ext cx="2748701" cy="1200329"/>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No evidence of large</a:t>
            </a:r>
          </a:p>
          <a:p>
            <a:r>
              <a:rPr lang="en-US" sz="2400" dirty="0">
                <a:latin typeface="Times New Roman" panose="02020603050405020304" pitchFamily="18" charset="0"/>
                <a:cs typeface="Times New Roman" panose="02020603050405020304" pitchFamily="18" charset="0"/>
              </a:rPr>
              <a:t>  collateral deaths in </a:t>
            </a:r>
          </a:p>
          <a:p>
            <a:r>
              <a:rPr lang="en-US" sz="2400" dirty="0">
                <a:latin typeface="Times New Roman" panose="02020603050405020304" pitchFamily="18" charset="0"/>
                <a:cs typeface="Times New Roman" panose="02020603050405020304" pitchFamily="18" charset="0"/>
              </a:rPr>
              <a:t>   Sweden. </a:t>
            </a:r>
          </a:p>
        </p:txBody>
      </p:sp>
      <p:pic>
        <p:nvPicPr>
          <p:cNvPr id="4" name="Picture 3" descr="Chart, histogram&#10;&#10;Description automatically generated">
            <a:extLst>
              <a:ext uri="{FF2B5EF4-FFF2-40B4-BE49-F238E27FC236}">
                <a16:creationId xmlns:a16="http://schemas.microsoft.com/office/drawing/2014/main" id="{20417848-D568-5843-B2CE-E85D66CFB1F4}"/>
              </a:ext>
            </a:extLst>
          </p:cNvPr>
          <p:cNvPicPr>
            <a:picLocks noChangeAspect="1"/>
          </p:cNvPicPr>
          <p:nvPr/>
        </p:nvPicPr>
        <p:blipFill>
          <a:blip r:embed="rId2"/>
          <a:stretch>
            <a:fillRect/>
          </a:stretch>
        </p:blipFill>
        <p:spPr>
          <a:xfrm>
            <a:off x="117231" y="410307"/>
            <a:ext cx="8195429" cy="6037385"/>
          </a:xfrm>
          <a:prstGeom prst="rect">
            <a:avLst/>
          </a:prstGeom>
        </p:spPr>
      </p:pic>
    </p:spTree>
    <p:extLst>
      <p:ext uri="{BB962C8B-B14F-4D97-AF65-F5344CB8AC3E}">
        <p14:creationId xmlns:p14="http://schemas.microsoft.com/office/powerpoint/2010/main" val="29448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D6F32E7D-399C-D243-8369-6874EAEDADE1}"/>
              </a:ext>
            </a:extLst>
          </p:cNvPr>
          <p:cNvPicPr>
            <a:picLocks noChangeAspect="1"/>
          </p:cNvPicPr>
          <p:nvPr/>
        </p:nvPicPr>
        <p:blipFill>
          <a:blip r:embed="rId2"/>
          <a:stretch>
            <a:fillRect/>
          </a:stretch>
        </p:blipFill>
        <p:spPr>
          <a:xfrm>
            <a:off x="1390650" y="139700"/>
            <a:ext cx="9410700" cy="6578600"/>
          </a:xfrm>
          <a:prstGeom prst="rect">
            <a:avLst/>
          </a:prstGeom>
        </p:spPr>
      </p:pic>
    </p:spTree>
    <p:extLst>
      <p:ext uri="{BB962C8B-B14F-4D97-AF65-F5344CB8AC3E}">
        <p14:creationId xmlns:p14="http://schemas.microsoft.com/office/powerpoint/2010/main" val="79538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93E05C-5AC8-C74E-9606-2693BB7E274B}"/>
              </a:ext>
            </a:extLst>
          </p:cNvPr>
          <p:cNvSpPr txBox="1"/>
          <p:nvPr/>
        </p:nvSpPr>
        <p:spPr>
          <a:xfrm>
            <a:off x="1878567" y="890256"/>
            <a:ext cx="7853432"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Bottom Line: Cost / Benefit practically infinite.  </a:t>
            </a:r>
          </a:p>
        </p:txBody>
      </p:sp>
      <p:sp>
        <p:nvSpPr>
          <p:cNvPr id="3" name="TextBox 2">
            <a:extLst>
              <a:ext uri="{FF2B5EF4-FFF2-40B4-BE49-F238E27FC236}">
                <a16:creationId xmlns:a16="http://schemas.microsoft.com/office/drawing/2014/main" id="{497FE909-446D-CE4D-9DBC-761DB54DBE70}"/>
              </a:ext>
            </a:extLst>
          </p:cNvPr>
          <p:cNvSpPr txBox="1"/>
          <p:nvPr/>
        </p:nvSpPr>
        <p:spPr>
          <a:xfrm>
            <a:off x="1014523" y="2343807"/>
            <a:ext cx="10627140" cy="2246769"/>
          </a:xfrm>
          <a:prstGeom prst="rect">
            <a:avLst/>
          </a:prstGeom>
          <a:noFill/>
        </p:spPr>
        <p:txBody>
          <a:bodyPr wrap="none" rtlCol="0">
            <a:spAutoFit/>
          </a:bodyPr>
          <a:lstStyle/>
          <a:p>
            <a:r>
              <a:rPr lang="en-US" sz="2800" i="1" dirty="0">
                <a:solidFill>
                  <a:schemeClr val="accent1"/>
                </a:solidFill>
                <a:latin typeface="Times New Roman" panose="02020603050405020304" pitchFamily="18" charset="0"/>
                <a:cs typeface="Times New Roman" panose="02020603050405020304" pitchFamily="18" charset="0"/>
              </a:rPr>
              <a:t>Lockdowns are not just an inefficient policy, they must rank as one of the</a:t>
            </a:r>
          </a:p>
          <a:p>
            <a:r>
              <a:rPr lang="en-US" sz="2800" i="1" dirty="0">
                <a:solidFill>
                  <a:schemeClr val="accent1"/>
                </a:solidFill>
                <a:latin typeface="Times New Roman" panose="02020603050405020304" pitchFamily="18" charset="0"/>
                <a:cs typeface="Times New Roman" panose="02020603050405020304" pitchFamily="18" charset="0"/>
              </a:rPr>
              <a:t>greatest peacetime policy disasters of all time.</a:t>
            </a:r>
          </a:p>
          <a:p>
            <a:endParaRPr lang="en-US" sz="2800" i="1" dirty="0">
              <a:solidFill>
                <a:schemeClr val="accent1"/>
              </a:solidFill>
              <a:latin typeface="Times New Roman" panose="02020603050405020304" pitchFamily="18" charset="0"/>
              <a:cs typeface="Times New Roman" panose="02020603050405020304" pitchFamily="18" charset="0"/>
            </a:endParaRPr>
          </a:p>
          <a:p>
            <a:r>
              <a:rPr lang="en-US" sz="2800" i="1" dirty="0">
                <a:solidFill>
                  <a:schemeClr val="accent1"/>
                </a:solidFill>
                <a:latin typeface="Times New Roman" panose="02020603050405020304" pitchFamily="18" charset="0"/>
                <a:cs typeface="Times New Roman" panose="02020603050405020304" pitchFamily="18" charset="0"/>
              </a:rPr>
              <a:t>Allen 2021</a:t>
            </a:r>
          </a:p>
          <a:p>
            <a:endParaRPr lang="en-US" sz="2800"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2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3C5C6-FEE2-944E-B0D1-4FB8C3906ECF}"/>
              </a:ext>
            </a:extLst>
          </p:cNvPr>
          <p:cNvSpPr txBox="1"/>
          <p:nvPr/>
        </p:nvSpPr>
        <p:spPr>
          <a:xfrm>
            <a:off x="257411" y="894055"/>
            <a:ext cx="5700600" cy="584775"/>
          </a:xfrm>
          <a:prstGeom prst="rect">
            <a:avLst/>
          </a:prstGeom>
          <a:noFill/>
        </p:spPr>
        <p:txBody>
          <a:bodyPr wrap="none" rtlCol="0">
            <a:spAutoFit/>
          </a:bodyPr>
          <a:lstStyle/>
          <a:p>
            <a:r>
              <a:rPr lang="en-US" sz="3200" u="sng" dirty="0">
                <a:solidFill>
                  <a:srgbClr val="FF0000"/>
                </a:solidFill>
                <a:latin typeface="Times New Roman" panose="02020603050405020304" pitchFamily="18" charset="0"/>
                <a:cs typeface="Times New Roman" panose="02020603050405020304" pitchFamily="18" charset="0"/>
              </a:rPr>
              <a:t>Mistake #5: Vaccine Mandates.  </a:t>
            </a:r>
          </a:p>
        </p:txBody>
      </p:sp>
      <p:sp>
        <p:nvSpPr>
          <p:cNvPr id="7" name="TextBox 6">
            <a:extLst>
              <a:ext uri="{FF2B5EF4-FFF2-40B4-BE49-F238E27FC236}">
                <a16:creationId xmlns:a16="http://schemas.microsoft.com/office/drawing/2014/main" id="{87CE9AC0-3AAB-234E-BE66-DC75E2A77C50}"/>
              </a:ext>
            </a:extLst>
          </p:cNvPr>
          <p:cNvSpPr txBox="1"/>
          <p:nvPr/>
        </p:nvSpPr>
        <p:spPr>
          <a:xfrm>
            <a:off x="897240" y="2270462"/>
            <a:ext cx="11294759" cy="461665"/>
          </a:xfrm>
          <a:prstGeom prst="rect">
            <a:avLst/>
          </a:prstGeom>
          <a:noFill/>
        </p:spPr>
        <p:txBody>
          <a:bodyPr wrap="squar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A Coronavirus cannot be isolated, like smallpox, because it lives in animals and people.   </a:t>
            </a:r>
          </a:p>
        </p:txBody>
      </p:sp>
      <p:sp>
        <p:nvSpPr>
          <p:cNvPr id="8" name="TextBox 7">
            <a:extLst>
              <a:ext uri="{FF2B5EF4-FFF2-40B4-BE49-F238E27FC236}">
                <a16:creationId xmlns:a16="http://schemas.microsoft.com/office/drawing/2014/main" id="{1E235AC3-4C58-0147-973D-C08751230BE3}"/>
              </a:ext>
            </a:extLst>
          </p:cNvPr>
          <p:cNvSpPr txBox="1"/>
          <p:nvPr/>
        </p:nvSpPr>
        <p:spPr>
          <a:xfrm>
            <a:off x="917859" y="3255312"/>
            <a:ext cx="11294759"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 Coronavirus always mutates, and unlike measles, no single vaccine can protect you.   </a:t>
            </a:r>
          </a:p>
        </p:txBody>
      </p:sp>
      <p:sp>
        <p:nvSpPr>
          <p:cNvPr id="9" name="TextBox 8">
            <a:extLst>
              <a:ext uri="{FF2B5EF4-FFF2-40B4-BE49-F238E27FC236}">
                <a16:creationId xmlns:a16="http://schemas.microsoft.com/office/drawing/2014/main" id="{5385D83A-F6A2-AF4D-A0CB-17D6CD45097C}"/>
              </a:ext>
            </a:extLst>
          </p:cNvPr>
          <p:cNvSpPr txBox="1"/>
          <p:nvPr/>
        </p:nvSpPr>
        <p:spPr>
          <a:xfrm>
            <a:off x="917859" y="4855841"/>
            <a:ext cx="611661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Therefore, the vaccines always had “leakage”. </a:t>
            </a:r>
          </a:p>
        </p:txBody>
      </p:sp>
      <p:sp>
        <p:nvSpPr>
          <p:cNvPr id="11" name="TextBox 10">
            <a:extLst>
              <a:ext uri="{FF2B5EF4-FFF2-40B4-BE49-F238E27FC236}">
                <a16:creationId xmlns:a16="http://schemas.microsoft.com/office/drawing/2014/main" id="{C8974B94-EF16-C247-843C-12F77F087754}"/>
              </a:ext>
            </a:extLst>
          </p:cNvPr>
          <p:cNvSpPr txBox="1"/>
          <p:nvPr/>
        </p:nvSpPr>
        <p:spPr>
          <a:xfrm>
            <a:off x="4404253" y="58286"/>
            <a:ext cx="3107517"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Other Mistakes  </a:t>
            </a:r>
          </a:p>
        </p:txBody>
      </p:sp>
      <p:sp>
        <p:nvSpPr>
          <p:cNvPr id="12" name="TextBox 11">
            <a:extLst>
              <a:ext uri="{FF2B5EF4-FFF2-40B4-BE49-F238E27FC236}">
                <a16:creationId xmlns:a16="http://schemas.microsoft.com/office/drawing/2014/main" id="{B45ECAB2-03FD-2D43-ACA1-B1C63E9D5B83}"/>
              </a:ext>
            </a:extLst>
          </p:cNvPr>
          <p:cNvSpPr txBox="1"/>
          <p:nvPr/>
        </p:nvSpPr>
        <p:spPr>
          <a:xfrm>
            <a:off x="2008106" y="5733112"/>
            <a:ext cx="691330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These facts create problems for vaccine mandates.  </a:t>
            </a:r>
          </a:p>
        </p:txBody>
      </p:sp>
      <p:sp>
        <p:nvSpPr>
          <p:cNvPr id="13" name="TextBox 12">
            <a:extLst>
              <a:ext uri="{FF2B5EF4-FFF2-40B4-BE49-F238E27FC236}">
                <a16:creationId xmlns:a16="http://schemas.microsoft.com/office/drawing/2014/main" id="{310FB27F-6FF8-BD46-B71B-BF4373C30CCC}"/>
              </a:ext>
            </a:extLst>
          </p:cNvPr>
          <p:cNvSpPr txBox="1"/>
          <p:nvPr/>
        </p:nvSpPr>
        <p:spPr>
          <a:xfrm>
            <a:off x="917859" y="3978570"/>
            <a:ext cx="62151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Many were “non-responders” to the vaccines.  </a:t>
            </a:r>
          </a:p>
        </p:txBody>
      </p:sp>
    </p:spTree>
    <p:extLst>
      <p:ext uri="{BB962C8B-B14F-4D97-AF65-F5344CB8AC3E}">
        <p14:creationId xmlns:p14="http://schemas.microsoft.com/office/powerpoint/2010/main" val="26968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A88D67-4C3C-E746-8598-859521EC10D5}"/>
              </a:ext>
            </a:extLst>
          </p:cNvPr>
          <p:cNvSpPr txBox="1"/>
          <p:nvPr/>
        </p:nvSpPr>
        <p:spPr>
          <a:xfrm>
            <a:off x="236391" y="254104"/>
            <a:ext cx="5659947"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Vaccines Mandates, Problem 1.  </a:t>
            </a:r>
          </a:p>
        </p:txBody>
      </p:sp>
      <p:sp>
        <p:nvSpPr>
          <p:cNvPr id="3" name="TextBox 2">
            <a:extLst>
              <a:ext uri="{FF2B5EF4-FFF2-40B4-BE49-F238E27FC236}">
                <a16:creationId xmlns:a16="http://schemas.microsoft.com/office/drawing/2014/main" id="{8F637B3E-D203-994B-97C4-D5DF67D876BD}"/>
              </a:ext>
            </a:extLst>
          </p:cNvPr>
          <p:cNvSpPr txBox="1"/>
          <p:nvPr/>
        </p:nvSpPr>
        <p:spPr>
          <a:xfrm>
            <a:off x="703777" y="1222654"/>
            <a:ext cx="10784445" cy="461665"/>
          </a:xfrm>
          <a:prstGeom prst="rect">
            <a:avLst/>
          </a:prstGeom>
          <a:noFill/>
        </p:spPr>
        <p:txBody>
          <a:bodyPr wrap="squar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Purpose is to assure the vaccinated that others are not unvaccinated. </a:t>
            </a:r>
          </a:p>
        </p:txBody>
      </p:sp>
      <p:sp>
        <p:nvSpPr>
          <p:cNvPr id="4" name="TextBox 3">
            <a:extLst>
              <a:ext uri="{FF2B5EF4-FFF2-40B4-BE49-F238E27FC236}">
                <a16:creationId xmlns:a16="http://schemas.microsoft.com/office/drawing/2014/main" id="{12169CDA-E98C-1D4E-83C8-3CCDE46950D0}"/>
              </a:ext>
            </a:extLst>
          </p:cNvPr>
          <p:cNvSpPr txBox="1"/>
          <p:nvPr/>
        </p:nvSpPr>
        <p:spPr>
          <a:xfrm>
            <a:off x="724383" y="2295868"/>
            <a:ext cx="1100500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But the vaccinated get infected … and we didn’t know the different infection rates.  </a:t>
            </a:r>
          </a:p>
        </p:txBody>
      </p:sp>
      <p:sp>
        <p:nvSpPr>
          <p:cNvPr id="5" name="TextBox 4">
            <a:extLst>
              <a:ext uri="{FF2B5EF4-FFF2-40B4-BE49-F238E27FC236}">
                <a16:creationId xmlns:a16="http://schemas.microsoft.com/office/drawing/2014/main" id="{E02F7430-E4FD-EB43-81D6-80A7EEEFD1DE}"/>
              </a:ext>
            </a:extLst>
          </p:cNvPr>
          <p:cNvSpPr txBox="1"/>
          <p:nvPr/>
        </p:nvSpPr>
        <p:spPr>
          <a:xfrm>
            <a:off x="550973" y="3830746"/>
            <a:ext cx="11432682"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However, the vaccinated were more likely to be asymptomatic.  Therefore, more likely in </a:t>
            </a:r>
          </a:p>
          <a:p>
            <a:r>
              <a:rPr lang="en-US" sz="2400" dirty="0">
                <a:latin typeface="Times New Roman" panose="02020603050405020304" pitchFamily="18" charset="0"/>
                <a:cs typeface="Times New Roman" panose="02020603050405020304" pitchFamily="18" charset="0"/>
              </a:rPr>
              <a:t>        contact with others.  </a:t>
            </a:r>
          </a:p>
        </p:txBody>
      </p:sp>
      <p:sp>
        <p:nvSpPr>
          <p:cNvPr id="6" name="TextBox 5">
            <a:extLst>
              <a:ext uri="{FF2B5EF4-FFF2-40B4-BE49-F238E27FC236}">
                <a16:creationId xmlns:a16="http://schemas.microsoft.com/office/drawing/2014/main" id="{149F909A-773A-2342-88E7-329C5C300060}"/>
              </a:ext>
            </a:extLst>
          </p:cNvPr>
          <p:cNvSpPr txBox="1"/>
          <p:nvPr/>
        </p:nvSpPr>
        <p:spPr>
          <a:xfrm>
            <a:off x="545707" y="2988365"/>
            <a:ext cx="1197956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Conditional on infection, the infected vaccinated person transmits the virus at the same rate.   </a:t>
            </a:r>
          </a:p>
        </p:txBody>
      </p:sp>
      <p:sp>
        <p:nvSpPr>
          <p:cNvPr id="7" name="TextBox 6">
            <a:extLst>
              <a:ext uri="{FF2B5EF4-FFF2-40B4-BE49-F238E27FC236}">
                <a16:creationId xmlns:a16="http://schemas.microsoft.com/office/drawing/2014/main" id="{7A41EF5D-EC67-3149-99D2-3796608FE1D5}"/>
              </a:ext>
            </a:extLst>
          </p:cNvPr>
          <p:cNvSpPr txBox="1"/>
          <p:nvPr/>
        </p:nvSpPr>
        <p:spPr>
          <a:xfrm>
            <a:off x="545707" y="5242955"/>
            <a:ext cx="7446269" cy="461665"/>
          </a:xfrm>
          <a:prstGeom prst="rect">
            <a:avLst/>
          </a:prstGeom>
          <a:noFill/>
        </p:spPr>
        <p:txBody>
          <a:bodyPr wrap="none" rtlCol="0">
            <a:spAutoFit/>
          </a:bodyPr>
          <a:lstStyle/>
          <a:p>
            <a:pPr marL="342900" indent="-342900">
              <a:buFontTx/>
              <a:buChar char="-"/>
            </a:pPr>
            <a:r>
              <a:rPr lang="en-US" sz="2400" dirty="0">
                <a:solidFill>
                  <a:srgbClr val="FF0000"/>
                </a:solidFill>
                <a:latin typeface="Times New Roman" panose="02020603050405020304" pitchFamily="18" charset="0"/>
                <a:cs typeface="Times New Roman" panose="02020603050405020304" pitchFamily="18" charset="0"/>
              </a:rPr>
              <a:t>Therefore, it was never clear if there was the assurance. </a:t>
            </a:r>
          </a:p>
        </p:txBody>
      </p:sp>
    </p:spTree>
    <p:extLst>
      <p:ext uri="{BB962C8B-B14F-4D97-AF65-F5344CB8AC3E}">
        <p14:creationId xmlns:p14="http://schemas.microsoft.com/office/powerpoint/2010/main" val="27425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8460DC-2590-4E42-8576-F7724FB3D19D}"/>
              </a:ext>
            </a:extLst>
          </p:cNvPr>
          <p:cNvSpPr txBox="1"/>
          <p:nvPr/>
        </p:nvSpPr>
        <p:spPr>
          <a:xfrm>
            <a:off x="636248" y="1029228"/>
            <a:ext cx="9629559" cy="461665"/>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The Chief benefit of the vaccine is drastic reduction in severity of illness. </a:t>
            </a:r>
          </a:p>
        </p:txBody>
      </p:sp>
      <p:sp>
        <p:nvSpPr>
          <p:cNvPr id="8" name="TextBox 7">
            <a:extLst>
              <a:ext uri="{FF2B5EF4-FFF2-40B4-BE49-F238E27FC236}">
                <a16:creationId xmlns:a16="http://schemas.microsoft.com/office/drawing/2014/main" id="{7192E596-450A-2641-80D9-8A8B328F06E1}"/>
              </a:ext>
            </a:extLst>
          </p:cNvPr>
          <p:cNvSpPr txBox="1"/>
          <p:nvPr/>
        </p:nvSpPr>
        <p:spPr>
          <a:xfrm>
            <a:off x="236391" y="254104"/>
            <a:ext cx="5762540"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Vaccines Mandates, Problem 2.  </a:t>
            </a:r>
          </a:p>
        </p:txBody>
      </p:sp>
      <p:pic>
        <p:nvPicPr>
          <p:cNvPr id="10" name="Picture 9" descr="Chart, line chart, histogram&#10;&#10;Description automatically generated">
            <a:extLst>
              <a:ext uri="{FF2B5EF4-FFF2-40B4-BE49-F238E27FC236}">
                <a16:creationId xmlns:a16="http://schemas.microsoft.com/office/drawing/2014/main" id="{989FD84F-F6AA-8948-920F-16CA8D812FEE}"/>
              </a:ext>
            </a:extLst>
          </p:cNvPr>
          <p:cNvPicPr>
            <a:picLocks noChangeAspect="1"/>
          </p:cNvPicPr>
          <p:nvPr/>
        </p:nvPicPr>
        <p:blipFill>
          <a:blip r:embed="rId2"/>
          <a:stretch>
            <a:fillRect/>
          </a:stretch>
        </p:blipFill>
        <p:spPr>
          <a:xfrm>
            <a:off x="1352186" y="1427138"/>
            <a:ext cx="7446684" cy="5430862"/>
          </a:xfrm>
          <a:prstGeom prst="rect">
            <a:avLst/>
          </a:prstGeom>
        </p:spPr>
      </p:pic>
      <p:cxnSp>
        <p:nvCxnSpPr>
          <p:cNvPr id="13" name="Straight Arrow Connector 12">
            <a:extLst>
              <a:ext uri="{FF2B5EF4-FFF2-40B4-BE49-F238E27FC236}">
                <a16:creationId xmlns:a16="http://schemas.microsoft.com/office/drawing/2014/main" id="{6F763627-8CC9-DE45-97AB-9AFE27E0F01F}"/>
              </a:ext>
            </a:extLst>
          </p:cNvPr>
          <p:cNvCxnSpPr/>
          <p:nvPr/>
        </p:nvCxnSpPr>
        <p:spPr>
          <a:xfrm flipH="1">
            <a:off x="5065986" y="3429000"/>
            <a:ext cx="4078014" cy="19628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E437CB-14BD-9A42-8084-037CE85085F3}"/>
              </a:ext>
            </a:extLst>
          </p:cNvPr>
          <p:cNvSpPr txBox="1"/>
          <p:nvPr/>
        </p:nvSpPr>
        <p:spPr>
          <a:xfrm>
            <a:off x="9301655" y="3157624"/>
            <a:ext cx="2101729" cy="646331"/>
          </a:xfrm>
          <a:prstGeom prst="rect">
            <a:avLst/>
          </a:prstGeom>
          <a:noFill/>
        </p:spPr>
        <p:txBody>
          <a:bodyPr wrap="none" rtlCol="0">
            <a:spAutoFit/>
          </a:bodyPr>
          <a:lstStyle/>
          <a:p>
            <a:r>
              <a:rPr lang="en-US" dirty="0"/>
              <a:t>Deaths during Delta </a:t>
            </a:r>
          </a:p>
          <a:p>
            <a:r>
              <a:rPr lang="en-US" dirty="0"/>
              <a:t> variant. </a:t>
            </a:r>
          </a:p>
        </p:txBody>
      </p:sp>
    </p:spTree>
    <p:extLst>
      <p:ext uri="{BB962C8B-B14F-4D97-AF65-F5344CB8AC3E}">
        <p14:creationId xmlns:p14="http://schemas.microsoft.com/office/powerpoint/2010/main" val="36904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448E5-E7D9-E247-AAA9-B787F4A8BEAB}"/>
              </a:ext>
            </a:extLst>
          </p:cNvPr>
          <p:cNvSpPr txBox="1"/>
          <p:nvPr/>
        </p:nvSpPr>
        <p:spPr>
          <a:xfrm>
            <a:off x="352468" y="377587"/>
            <a:ext cx="7569636"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This means that vaccines were mostly a PRIVATE GOOD.  </a:t>
            </a:r>
          </a:p>
        </p:txBody>
      </p:sp>
      <p:sp>
        <p:nvSpPr>
          <p:cNvPr id="3" name="TextBox 2">
            <a:extLst>
              <a:ext uri="{FF2B5EF4-FFF2-40B4-BE49-F238E27FC236}">
                <a16:creationId xmlns:a16="http://schemas.microsoft.com/office/drawing/2014/main" id="{A9741B79-8B9C-3E4E-923B-8126A96A7670}"/>
              </a:ext>
            </a:extLst>
          </p:cNvPr>
          <p:cNvSpPr txBox="1"/>
          <p:nvPr/>
        </p:nvSpPr>
        <p:spPr>
          <a:xfrm>
            <a:off x="352468" y="1280263"/>
            <a:ext cx="9551589"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 core tenant of human rights is the freedom to decide PRIVATE GOODS.  </a:t>
            </a:r>
          </a:p>
        </p:txBody>
      </p:sp>
      <p:pic>
        <p:nvPicPr>
          <p:cNvPr id="5" name="Picture 4" descr="Chart&#10;&#10;Description automatically generated">
            <a:extLst>
              <a:ext uri="{FF2B5EF4-FFF2-40B4-BE49-F238E27FC236}">
                <a16:creationId xmlns:a16="http://schemas.microsoft.com/office/drawing/2014/main" id="{118A0287-CB28-0C4D-8A12-D9316D4A6E50}"/>
              </a:ext>
            </a:extLst>
          </p:cNvPr>
          <p:cNvPicPr>
            <a:picLocks noChangeAspect="1"/>
          </p:cNvPicPr>
          <p:nvPr/>
        </p:nvPicPr>
        <p:blipFill>
          <a:blip r:embed="rId2"/>
          <a:stretch>
            <a:fillRect/>
          </a:stretch>
        </p:blipFill>
        <p:spPr>
          <a:xfrm>
            <a:off x="643046" y="1741928"/>
            <a:ext cx="7038144" cy="4958862"/>
          </a:xfrm>
          <a:prstGeom prst="rect">
            <a:avLst/>
          </a:prstGeom>
        </p:spPr>
      </p:pic>
      <p:sp>
        <p:nvSpPr>
          <p:cNvPr id="6" name="TextBox 5">
            <a:extLst>
              <a:ext uri="{FF2B5EF4-FFF2-40B4-BE49-F238E27FC236}">
                <a16:creationId xmlns:a16="http://schemas.microsoft.com/office/drawing/2014/main" id="{FFB6D133-0847-7A47-81CF-F50F25E7616B}"/>
              </a:ext>
            </a:extLst>
          </p:cNvPr>
          <p:cNvSpPr txBox="1"/>
          <p:nvPr/>
        </p:nvSpPr>
        <p:spPr>
          <a:xfrm>
            <a:off x="7922104" y="2857017"/>
            <a:ext cx="3511731" cy="1200329"/>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This will go down as a </a:t>
            </a:r>
          </a:p>
          <a:p>
            <a:r>
              <a:rPr lang="en-US" sz="2400" dirty="0">
                <a:latin typeface="Times New Roman" panose="02020603050405020304" pitchFamily="18" charset="0"/>
                <a:cs typeface="Times New Roman" panose="02020603050405020304" pitchFamily="18" charset="0"/>
              </a:rPr>
              <a:t>     shameful episode in </a:t>
            </a:r>
          </a:p>
          <a:p>
            <a:r>
              <a:rPr lang="en-US" sz="2400" dirty="0">
                <a:latin typeface="Times New Roman" panose="02020603050405020304" pitchFamily="18" charset="0"/>
                <a:cs typeface="Times New Roman" panose="02020603050405020304" pitchFamily="18" charset="0"/>
              </a:rPr>
              <a:t>     Canadian history. </a:t>
            </a:r>
          </a:p>
        </p:txBody>
      </p:sp>
    </p:spTree>
    <p:extLst>
      <p:ext uri="{BB962C8B-B14F-4D97-AF65-F5344CB8AC3E}">
        <p14:creationId xmlns:p14="http://schemas.microsoft.com/office/powerpoint/2010/main" val="41230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A2A02A-2844-D147-96AF-92786E49D949}"/>
              </a:ext>
            </a:extLst>
          </p:cNvPr>
          <p:cNvSpPr txBox="1"/>
          <p:nvPr/>
        </p:nvSpPr>
        <p:spPr>
          <a:xfrm>
            <a:off x="261105" y="314318"/>
            <a:ext cx="6009146"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How To Prevent a Future Relapse? </a:t>
            </a:r>
          </a:p>
        </p:txBody>
      </p:sp>
      <p:sp>
        <p:nvSpPr>
          <p:cNvPr id="6" name="TextBox 5">
            <a:extLst>
              <a:ext uri="{FF2B5EF4-FFF2-40B4-BE49-F238E27FC236}">
                <a16:creationId xmlns:a16="http://schemas.microsoft.com/office/drawing/2014/main" id="{3599BBDA-E9CD-7947-BBCF-70D6B94272C2}"/>
              </a:ext>
            </a:extLst>
          </p:cNvPr>
          <p:cNvSpPr txBox="1"/>
          <p:nvPr/>
        </p:nvSpPr>
        <p:spPr>
          <a:xfrm>
            <a:off x="442134" y="1294937"/>
            <a:ext cx="1189627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The truth has to come out and be spread widely. Or at least documented and easily available.  </a:t>
            </a:r>
          </a:p>
        </p:txBody>
      </p:sp>
      <p:sp>
        <p:nvSpPr>
          <p:cNvPr id="7" name="TextBox 6">
            <a:extLst>
              <a:ext uri="{FF2B5EF4-FFF2-40B4-BE49-F238E27FC236}">
                <a16:creationId xmlns:a16="http://schemas.microsoft.com/office/drawing/2014/main" id="{E86EE271-342D-9642-91E2-886094C14397}"/>
              </a:ext>
            </a:extLst>
          </p:cNvPr>
          <p:cNvSpPr txBox="1"/>
          <p:nvPr/>
        </p:nvSpPr>
        <p:spPr>
          <a:xfrm>
            <a:off x="261105" y="2125669"/>
            <a:ext cx="11224611" cy="830997"/>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More restraints have to be placed on PHOs.  They should have to </a:t>
            </a:r>
            <a:r>
              <a:rPr lang="en-US" sz="2400" u="sng" dirty="0">
                <a:latin typeface="Times New Roman" panose="02020603050405020304" pitchFamily="18" charset="0"/>
                <a:cs typeface="Times New Roman" panose="02020603050405020304" pitchFamily="18" charset="0"/>
              </a:rPr>
              <a:t>quickly</a:t>
            </a:r>
            <a:r>
              <a:rPr lang="en-US" sz="2400" dirty="0">
                <a:latin typeface="Times New Roman" panose="02020603050405020304" pitchFamily="18" charset="0"/>
                <a:cs typeface="Times New Roman" panose="02020603050405020304" pitchFamily="18" charset="0"/>
              </a:rPr>
              <a:t> justify, along</a:t>
            </a:r>
          </a:p>
          <a:p>
            <a:r>
              <a:rPr lang="en-US" sz="2400" dirty="0">
                <a:latin typeface="Times New Roman" panose="02020603050405020304" pitchFamily="18" charset="0"/>
                <a:cs typeface="Times New Roman" panose="02020603050405020304" pitchFamily="18" charset="0"/>
              </a:rPr>
              <a:t>      legitimate cost/benefit procedures, what they are doing. </a:t>
            </a:r>
          </a:p>
        </p:txBody>
      </p:sp>
      <p:sp>
        <p:nvSpPr>
          <p:cNvPr id="8" name="TextBox 7">
            <a:extLst>
              <a:ext uri="{FF2B5EF4-FFF2-40B4-BE49-F238E27FC236}">
                <a16:creationId xmlns:a16="http://schemas.microsoft.com/office/drawing/2014/main" id="{164B6CAD-C21E-674A-882C-1212209D3843}"/>
              </a:ext>
            </a:extLst>
          </p:cNvPr>
          <p:cNvSpPr txBox="1"/>
          <p:nvPr/>
        </p:nvSpPr>
        <p:spPr>
          <a:xfrm>
            <a:off x="261105" y="4480892"/>
            <a:ext cx="877919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“Lockdown” and “Mandates” should require Legislative authority.  </a:t>
            </a:r>
          </a:p>
        </p:txBody>
      </p:sp>
      <p:sp>
        <p:nvSpPr>
          <p:cNvPr id="9" name="TextBox 8">
            <a:extLst>
              <a:ext uri="{FF2B5EF4-FFF2-40B4-BE49-F238E27FC236}">
                <a16:creationId xmlns:a16="http://schemas.microsoft.com/office/drawing/2014/main" id="{C64C0F30-73B3-F54A-8607-840C83EBB1B9}"/>
              </a:ext>
            </a:extLst>
          </p:cNvPr>
          <p:cNvSpPr txBox="1"/>
          <p:nvPr/>
        </p:nvSpPr>
        <p:spPr>
          <a:xfrm>
            <a:off x="307303" y="5332230"/>
            <a:ext cx="12045285" cy="830997"/>
          </a:xfrm>
          <a:prstGeom prst="rect">
            <a:avLst/>
          </a:prstGeom>
          <a:noFill/>
        </p:spPr>
        <p:txBody>
          <a:bodyPr wrap="none" rtlCol="0">
            <a:spAutoFit/>
          </a:bodyPr>
          <a:lstStyle/>
          <a:p>
            <a:pPr marL="342900" indent="-342900">
              <a:buFontTx/>
              <a:buChar char="-"/>
            </a:pPr>
            <a:r>
              <a:rPr lang="en-US" sz="2400" dirty="0">
                <a:latin typeface="Times New Roman" panose="02020603050405020304" pitchFamily="18" charset="0"/>
                <a:cs typeface="Times New Roman" panose="02020603050405020304" pitchFamily="18" charset="0"/>
              </a:rPr>
              <a:t>PHOs and Politicians should NOT be held to any account (other than the ballot box) if they</a:t>
            </a:r>
          </a:p>
          <a:p>
            <a:r>
              <a:rPr lang="en-US" sz="2400" dirty="0">
                <a:latin typeface="Times New Roman" panose="02020603050405020304" pitchFamily="18" charset="0"/>
                <a:cs typeface="Times New Roman" panose="02020603050405020304" pitchFamily="18" charset="0"/>
              </a:rPr>
              <a:t>     make a mistake in good faith.   </a:t>
            </a:r>
          </a:p>
        </p:txBody>
      </p:sp>
      <p:sp>
        <p:nvSpPr>
          <p:cNvPr id="11" name="TextBox 10">
            <a:extLst>
              <a:ext uri="{FF2B5EF4-FFF2-40B4-BE49-F238E27FC236}">
                <a16:creationId xmlns:a16="http://schemas.microsoft.com/office/drawing/2014/main" id="{6E8E98BA-005C-C744-B32B-A239A0A66F38}"/>
              </a:ext>
            </a:extLst>
          </p:cNvPr>
          <p:cNvSpPr txBox="1"/>
          <p:nvPr/>
        </p:nvSpPr>
        <p:spPr>
          <a:xfrm>
            <a:off x="307303" y="3370318"/>
            <a:ext cx="1155645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 do not understand why the Press was unwilling to publish academic results that called into question the health orders, but this must be encouraged.</a:t>
            </a:r>
          </a:p>
        </p:txBody>
      </p:sp>
    </p:spTree>
    <p:extLst>
      <p:ext uri="{BB962C8B-B14F-4D97-AF65-F5344CB8AC3E}">
        <p14:creationId xmlns:p14="http://schemas.microsoft.com/office/powerpoint/2010/main" val="33213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3CC96-FC3F-4B43-89BE-5B35A8CAD8F2}"/>
              </a:ext>
            </a:extLst>
          </p:cNvPr>
          <p:cNvSpPr txBox="1"/>
          <p:nvPr/>
        </p:nvSpPr>
        <p:spPr>
          <a:xfrm>
            <a:off x="0" y="284413"/>
            <a:ext cx="11980909"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Mistake #1:</a:t>
            </a:r>
            <a:r>
              <a:rPr lang="en-US" sz="2800" b="1" u="sng" dirty="0">
                <a:solidFill>
                  <a:srgbClr val="FF0000"/>
                </a:solidFill>
                <a:latin typeface="Times New Roman" panose="02020603050405020304" pitchFamily="18" charset="0"/>
                <a:cs typeface="Times New Roman" panose="02020603050405020304" pitchFamily="18" charset="0"/>
              </a:rPr>
              <a:t> TOTAL Costs and Benefits were miscalculated or not included</a:t>
            </a:r>
            <a:r>
              <a:rPr lang="en-US" sz="3200" b="1" u="sng"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CCE13E68-E58B-D54A-97D4-C43539E0683C}"/>
              </a:ext>
            </a:extLst>
          </p:cNvPr>
          <p:cNvSpPr txBox="1"/>
          <p:nvPr/>
        </p:nvSpPr>
        <p:spPr>
          <a:xfrm>
            <a:off x="944682" y="1467633"/>
            <a:ext cx="863114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Breifly</a:t>
            </a:r>
            <a:r>
              <a:rPr lang="en-US" sz="2400" dirty="0">
                <a:latin typeface="Times New Roman" panose="02020603050405020304" pitchFamily="18" charset="0"/>
                <a:cs typeface="Times New Roman" panose="02020603050405020304" pitchFamily="18" charset="0"/>
              </a:rPr>
              <a:t> discuss “SIR” models and why they over-estimated deaths. </a:t>
            </a:r>
          </a:p>
        </p:txBody>
      </p:sp>
      <p:sp>
        <p:nvSpPr>
          <p:cNvPr id="4" name="TextBox 3">
            <a:extLst>
              <a:ext uri="{FF2B5EF4-FFF2-40B4-BE49-F238E27FC236}">
                <a16:creationId xmlns:a16="http://schemas.microsoft.com/office/drawing/2014/main" id="{B7D99A77-A9C7-CE4A-82B7-2C22B3BF55D3}"/>
              </a:ext>
            </a:extLst>
          </p:cNvPr>
          <p:cNvSpPr txBox="1"/>
          <p:nvPr/>
        </p:nvSpPr>
        <p:spPr>
          <a:xfrm>
            <a:off x="2204642" y="2308244"/>
            <a:ext cx="62680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Focus on the exogenous behavior assumption. </a:t>
            </a:r>
          </a:p>
        </p:txBody>
      </p:sp>
      <p:sp>
        <p:nvSpPr>
          <p:cNvPr id="5" name="TextBox 4">
            <a:extLst>
              <a:ext uri="{FF2B5EF4-FFF2-40B4-BE49-F238E27FC236}">
                <a16:creationId xmlns:a16="http://schemas.microsoft.com/office/drawing/2014/main" id="{397DB549-16B6-B549-9BD1-6E969B22BA03}"/>
              </a:ext>
            </a:extLst>
          </p:cNvPr>
          <p:cNvSpPr txBox="1"/>
          <p:nvPr/>
        </p:nvSpPr>
        <p:spPr>
          <a:xfrm>
            <a:off x="944682" y="3049098"/>
            <a:ext cx="613501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Show a problem in value of life calculations.  </a:t>
            </a:r>
          </a:p>
        </p:txBody>
      </p:sp>
      <p:sp>
        <p:nvSpPr>
          <p:cNvPr id="6" name="TextBox 5">
            <a:extLst>
              <a:ext uri="{FF2B5EF4-FFF2-40B4-BE49-F238E27FC236}">
                <a16:creationId xmlns:a16="http://schemas.microsoft.com/office/drawing/2014/main" id="{F26249A0-261D-4D4A-A37B-2A13794BA319}"/>
              </a:ext>
            </a:extLst>
          </p:cNvPr>
          <p:cNvSpPr txBox="1"/>
          <p:nvPr/>
        </p:nvSpPr>
        <p:spPr>
          <a:xfrm>
            <a:off x="944682" y="3883004"/>
            <a:ext cx="752802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Examine the actual number of lives saved by lockdown.  </a:t>
            </a:r>
          </a:p>
        </p:txBody>
      </p:sp>
      <p:sp>
        <p:nvSpPr>
          <p:cNvPr id="7" name="TextBox 6">
            <a:extLst>
              <a:ext uri="{FF2B5EF4-FFF2-40B4-BE49-F238E27FC236}">
                <a16:creationId xmlns:a16="http://schemas.microsoft.com/office/drawing/2014/main" id="{864B108C-FDCC-4D45-B5CA-3B17981AA3FA}"/>
              </a:ext>
            </a:extLst>
          </p:cNvPr>
          <p:cNvSpPr txBox="1"/>
          <p:nvPr/>
        </p:nvSpPr>
        <p:spPr>
          <a:xfrm>
            <a:off x="944682" y="4670631"/>
            <a:ext cx="465063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Problems with cost calculations.   </a:t>
            </a:r>
          </a:p>
        </p:txBody>
      </p:sp>
      <p:sp>
        <p:nvSpPr>
          <p:cNvPr id="8" name="TextBox 7">
            <a:extLst>
              <a:ext uri="{FF2B5EF4-FFF2-40B4-BE49-F238E27FC236}">
                <a16:creationId xmlns:a16="http://schemas.microsoft.com/office/drawing/2014/main" id="{7BFD8EF1-1324-A948-B418-67B5F2598A01}"/>
              </a:ext>
            </a:extLst>
          </p:cNvPr>
          <p:cNvSpPr txBox="1"/>
          <p:nvPr/>
        </p:nvSpPr>
        <p:spPr>
          <a:xfrm>
            <a:off x="2204642" y="5226931"/>
            <a:ext cx="712887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Focus on “collateral deaths” caused by lockdowns.    </a:t>
            </a:r>
          </a:p>
        </p:txBody>
      </p:sp>
      <p:sp>
        <p:nvSpPr>
          <p:cNvPr id="9" name="TextBox 8">
            <a:extLst>
              <a:ext uri="{FF2B5EF4-FFF2-40B4-BE49-F238E27FC236}">
                <a16:creationId xmlns:a16="http://schemas.microsoft.com/office/drawing/2014/main" id="{F80C1CCD-8D80-5741-AAF0-521774D9C4FD}"/>
              </a:ext>
            </a:extLst>
          </p:cNvPr>
          <p:cNvSpPr txBox="1"/>
          <p:nvPr/>
        </p:nvSpPr>
        <p:spPr>
          <a:xfrm>
            <a:off x="944682" y="5919331"/>
            <a:ext cx="745909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Mention Cost/Benefit Problems with vaccine mandates.   </a:t>
            </a:r>
          </a:p>
        </p:txBody>
      </p:sp>
    </p:spTree>
    <p:extLst>
      <p:ext uri="{BB962C8B-B14F-4D97-AF65-F5344CB8AC3E}">
        <p14:creationId xmlns:p14="http://schemas.microsoft.com/office/powerpoint/2010/main" val="426918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5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DC1DF7-3157-6144-A9F7-3E2EBF55FB47}"/>
              </a:ext>
            </a:extLst>
          </p:cNvPr>
          <p:cNvSpPr txBox="1"/>
          <p:nvPr/>
        </p:nvSpPr>
        <p:spPr>
          <a:xfrm>
            <a:off x="0" y="284413"/>
            <a:ext cx="9293506"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Simple SIR models failed to predict Covid19 deaths </a:t>
            </a:r>
          </a:p>
        </p:txBody>
      </p:sp>
      <p:sp>
        <p:nvSpPr>
          <p:cNvPr id="7" name="TextBox 6">
            <a:extLst>
              <a:ext uri="{FF2B5EF4-FFF2-40B4-BE49-F238E27FC236}">
                <a16:creationId xmlns:a16="http://schemas.microsoft.com/office/drawing/2014/main" id="{EBE353B2-8BC5-C540-B7AF-7D8330ABA30F}"/>
              </a:ext>
            </a:extLst>
          </p:cNvPr>
          <p:cNvSpPr txBox="1"/>
          <p:nvPr/>
        </p:nvSpPr>
        <p:spPr>
          <a:xfrm>
            <a:off x="1307912" y="1643655"/>
            <a:ext cx="748717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SIR models are just a set of simple differential equations. </a:t>
            </a:r>
          </a:p>
        </p:txBody>
      </p:sp>
      <p:sp>
        <p:nvSpPr>
          <p:cNvPr id="8" name="TextBox 7">
            <a:extLst>
              <a:ext uri="{FF2B5EF4-FFF2-40B4-BE49-F238E27FC236}">
                <a16:creationId xmlns:a16="http://schemas.microsoft.com/office/drawing/2014/main" id="{EBE353B2-8BC5-C540-B7AF-7D8330ABA30F}"/>
              </a:ext>
            </a:extLst>
          </p:cNvPr>
          <p:cNvSpPr txBox="1"/>
          <p:nvPr/>
        </p:nvSpPr>
        <p:spPr>
          <a:xfrm>
            <a:off x="1192228" y="2879788"/>
            <a:ext cx="10875093"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Predict the change in the number of people who are Susceptible (S), Infected (I), and </a:t>
            </a:r>
          </a:p>
          <a:p>
            <a:r>
              <a:rPr lang="en-US" sz="2400" dirty="0">
                <a:latin typeface="Times New Roman" panose="02020603050405020304" pitchFamily="18" charset="0"/>
                <a:cs typeface="Times New Roman" panose="02020603050405020304" pitchFamily="18" charset="0"/>
              </a:rPr>
              <a:t>   Recovered (R) over </a:t>
            </a:r>
            <a:r>
              <a:rPr lang="en-US" sz="2400" i="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EBE353B2-8BC5-C540-B7AF-7D8330ABA30F}"/>
              </a:ext>
            </a:extLst>
          </p:cNvPr>
          <p:cNvSpPr txBox="1"/>
          <p:nvPr/>
        </p:nvSpPr>
        <p:spPr>
          <a:xfrm>
            <a:off x="1112847" y="4263673"/>
            <a:ext cx="1095447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Like all models, the predictions depend on the STRUCTURE and PARAMETERS. </a:t>
            </a:r>
          </a:p>
        </p:txBody>
      </p:sp>
      <p:sp>
        <p:nvSpPr>
          <p:cNvPr id="11" name="TextBox 10">
            <a:extLst>
              <a:ext uri="{FF2B5EF4-FFF2-40B4-BE49-F238E27FC236}">
                <a16:creationId xmlns:a16="http://schemas.microsoft.com/office/drawing/2014/main" id="{5BAA0582-A2EC-DA47-98D3-9F4AE56F51F3}"/>
              </a:ext>
            </a:extLst>
          </p:cNvPr>
          <p:cNvSpPr txBox="1"/>
          <p:nvPr/>
        </p:nvSpPr>
        <p:spPr>
          <a:xfrm>
            <a:off x="666158" y="5307080"/>
            <a:ext cx="8436925"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These models were used to measure the BENEFITS of lockdown.</a:t>
            </a:r>
          </a:p>
        </p:txBody>
      </p:sp>
    </p:spTree>
    <p:extLst>
      <p:ext uri="{BB962C8B-B14F-4D97-AF65-F5344CB8AC3E}">
        <p14:creationId xmlns:p14="http://schemas.microsoft.com/office/powerpoint/2010/main" val="17404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27A1F-07EF-814D-BF1B-05F3296C87C3}"/>
              </a:ext>
            </a:extLst>
          </p:cNvPr>
          <p:cNvSpPr txBox="1"/>
          <p:nvPr/>
        </p:nvSpPr>
        <p:spPr>
          <a:xfrm>
            <a:off x="253389" y="286439"/>
            <a:ext cx="6187912" cy="461665"/>
          </a:xfrm>
          <a:prstGeom prst="rect">
            <a:avLst/>
          </a:prstGeom>
          <a:noFill/>
        </p:spPr>
        <p:txBody>
          <a:bodyPr wrap="non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SIRS models (susceptible, infected, recovered).  </a:t>
            </a:r>
          </a:p>
        </p:txBody>
      </p:sp>
      <p:pic>
        <p:nvPicPr>
          <p:cNvPr id="4" name="Picture 3">
            <a:extLst>
              <a:ext uri="{FF2B5EF4-FFF2-40B4-BE49-F238E27FC236}">
                <a16:creationId xmlns:a16="http://schemas.microsoft.com/office/drawing/2014/main" id="{F954D53F-165A-124F-8B28-4DDAACAD5F7D}"/>
              </a:ext>
            </a:extLst>
          </p:cNvPr>
          <p:cNvPicPr>
            <a:picLocks noChangeAspect="1"/>
          </p:cNvPicPr>
          <p:nvPr/>
        </p:nvPicPr>
        <p:blipFill>
          <a:blip r:embed="rId2"/>
          <a:stretch>
            <a:fillRect/>
          </a:stretch>
        </p:blipFill>
        <p:spPr>
          <a:xfrm>
            <a:off x="344573" y="1426004"/>
            <a:ext cx="6423763" cy="3825617"/>
          </a:xfrm>
          <a:prstGeom prst="rect">
            <a:avLst/>
          </a:prstGeom>
        </p:spPr>
      </p:pic>
      <p:pic>
        <p:nvPicPr>
          <p:cNvPr id="5" name="Picture 4">
            <a:extLst>
              <a:ext uri="{FF2B5EF4-FFF2-40B4-BE49-F238E27FC236}">
                <a16:creationId xmlns:a16="http://schemas.microsoft.com/office/drawing/2014/main" id="{E6E45658-620E-1449-8266-256566D6FFE1}"/>
              </a:ext>
            </a:extLst>
          </p:cNvPr>
          <p:cNvPicPr>
            <a:picLocks noChangeAspect="1"/>
          </p:cNvPicPr>
          <p:nvPr/>
        </p:nvPicPr>
        <p:blipFill>
          <a:blip r:embed="rId2"/>
          <a:stretch>
            <a:fillRect/>
          </a:stretch>
        </p:blipFill>
        <p:spPr>
          <a:xfrm>
            <a:off x="344573" y="1426003"/>
            <a:ext cx="6423763" cy="3825617"/>
          </a:xfrm>
          <a:prstGeom prst="rect">
            <a:avLst/>
          </a:prstGeom>
        </p:spPr>
      </p:pic>
      <p:sp>
        <p:nvSpPr>
          <p:cNvPr id="6" name="TextBox 5">
            <a:extLst>
              <a:ext uri="{FF2B5EF4-FFF2-40B4-BE49-F238E27FC236}">
                <a16:creationId xmlns:a16="http://schemas.microsoft.com/office/drawing/2014/main" id="{29E16F3D-B310-AE44-9EA6-8AD9F5ADF13F}"/>
              </a:ext>
            </a:extLst>
          </p:cNvPr>
          <p:cNvSpPr txBox="1"/>
          <p:nvPr/>
        </p:nvSpPr>
        <p:spPr>
          <a:xfrm>
            <a:off x="6655642" y="1049443"/>
            <a:ext cx="2023311" cy="461665"/>
          </a:xfrm>
          <a:prstGeom prst="rect">
            <a:avLst/>
          </a:prstGeom>
          <a:noFill/>
        </p:spPr>
        <p:txBody>
          <a:bodyPr wrap="non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Assumptions.  </a:t>
            </a:r>
          </a:p>
        </p:txBody>
      </p:sp>
      <p:sp>
        <p:nvSpPr>
          <p:cNvPr id="8" name="TextBox 7">
            <a:extLst>
              <a:ext uri="{FF2B5EF4-FFF2-40B4-BE49-F238E27FC236}">
                <a16:creationId xmlns:a16="http://schemas.microsoft.com/office/drawing/2014/main" id="{F2C57A13-15FE-5147-8096-3EB1019F310B}"/>
              </a:ext>
            </a:extLst>
          </p:cNvPr>
          <p:cNvSpPr txBox="1"/>
          <p:nvPr/>
        </p:nvSpPr>
        <p:spPr>
          <a:xfrm>
            <a:off x="7390780" y="1802564"/>
            <a:ext cx="257634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100% susceptible  </a:t>
            </a:r>
          </a:p>
        </p:txBody>
      </p:sp>
      <p:sp>
        <p:nvSpPr>
          <p:cNvPr id="9" name="TextBox 8">
            <a:extLst>
              <a:ext uri="{FF2B5EF4-FFF2-40B4-BE49-F238E27FC236}">
                <a16:creationId xmlns:a16="http://schemas.microsoft.com/office/drawing/2014/main" id="{3DB4CB61-01E8-2049-96EC-0258584147A8}"/>
              </a:ext>
            </a:extLst>
          </p:cNvPr>
          <p:cNvSpPr txBox="1"/>
          <p:nvPr/>
        </p:nvSpPr>
        <p:spPr>
          <a:xfrm>
            <a:off x="7390780" y="2688866"/>
            <a:ext cx="126348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Rt =2.4  </a:t>
            </a:r>
          </a:p>
        </p:txBody>
      </p:sp>
      <p:sp>
        <p:nvSpPr>
          <p:cNvPr id="10" name="TextBox 9">
            <a:extLst>
              <a:ext uri="{FF2B5EF4-FFF2-40B4-BE49-F238E27FC236}">
                <a16:creationId xmlns:a16="http://schemas.microsoft.com/office/drawing/2014/main" id="{AEAD0315-007B-F244-8A5A-0DD67867E1F9}"/>
              </a:ext>
            </a:extLst>
          </p:cNvPr>
          <p:cNvSpPr txBox="1"/>
          <p:nvPr/>
        </p:nvSpPr>
        <p:spPr>
          <a:xfrm>
            <a:off x="7390780" y="3575168"/>
            <a:ext cx="170912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IFR =0.9%  </a:t>
            </a:r>
          </a:p>
        </p:txBody>
      </p:sp>
      <p:sp>
        <p:nvSpPr>
          <p:cNvPr id="11" name="TextBox 10">
            <a:extLst>
              <a:ext uri="{FF2B5EF4-FFF2-40B4-BE49-F238E27FC236}">
                <a16:creationId xmlns:a16="http://schemas.microsoft.com/office/drawing/2014/main" id="{89F47C24-EA5C-5845-87DC-8DF4456DA410}"/>
              </a:ext>
            </a:extLst>
          </p:cNvPr>
          <p:cNvSpPr txBox="1"/>
          <p:nvPr/>
        </p:nvSpPr>
        <p:spPr>
          <a:xfrm>
            <a:off x="7422840" y="4461470"/>
            <a:ext cx="1645002"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Zhombies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86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96E030-0E99-354D-89BD-1BAFD05B7DA7}"/>
              </a:ext>
            </a:extLst>
          </p:cNvPr>
          <p:cNvPicPr>
            <a:picLocks noChangeAspect="1"/>
          </p:cNvPicPr>
          <p:nvPr/>
        </p:nvPicPr>
        <p:blipFill>
          <a:blip r:embed="rId2"/>
          <a:stretch>
            <a:fillRect/>
          </a:stretch>
        </p:blipFill>
        <p:spPr>
          <a:xfrm>
            <a:off x="152759" y="1240497"/>
            <a:ext cx="12192000" cy="4653160"/>
          </a:xfrm>
          <a:prstGeom prst="rect">
            <a:avLst/>
          </a:prstGeom>
        </p:spPr>
      </p:pic>
      <p:sp>
        <p:nvSpPr>
          <p:cNvPr id="10" name="TextBox 9">
            <a:extLst>
              <a:ext uri="{FF2B5EF4-FFF2-40B4-BE49-F238E27FC236}">
                <a16:creationId xmlns:a16="http://schemas.microsoft.com/office/drawing/2014/main" id="{D549D07C-5B91-FF42-93B3-2DE5657334DC}"/>
              </a:ext>
            </a:extLst>
          </p:cNvPr>
          <p:cNvSpPr txBox="1"/>
          <p:nvPr/>
        </p:nvSpPr>
        <p:spPr>
          <a:xfrm>
            <a:off x="333034" y="5893657"/>
            <a:ext cx="4241867"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April 21, 2023:  52,121. </a:t>
            </a:r>
          </a:p>
        </p:txBody>
      </p:sp>
      <p:sp>
        <p:nvSpPr>
          <p:cNvPr id="4" name="TextBox 3">
            <a:extLst>
              <a:ext uri="{FF2B5EF4-FFF2-40B4-BE49-F238E27FC236}">
                <a16:creationId xmlns:a16="http://schemas.microsoft.com/office/drawing/2014/main" id="{D549D07C-5B91-FF42-93B3-2DE5657334DC}"/>
              </a:ext>
            </a:extLst>
          </p:cNvPr>
          <p:cNvSpPr txBox="1"/>
          <p:nvPr/>
        </p:nvSpPr>
        <p:spPr>
          <a:xfrm>
            <a:off x="333033" y="228353"/>
            <a:ext cx="7275453"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RESULT: These Models Failed Miserably. </a:t>
            </a:r>
          </a:p>
        </p:txBody>
      </p:sp>
    </p:spTree>
    <p:extLst>
      <p:ext uri="{BB962C8B-B14F-4D97-AF65-F5344CB8AC3E}">
        <p14:creationId xmlns:p14="http://schemas.microsoft.com/office/powerpoint/2010/main" val="225647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98FE6-8056-DC45-940E-BC169CA23CD8}"/>
              </a:ext>
            </a:extLst>
          </p:cNvPr>
          <p:cNvSpPr txBox="1"/>
          <p:nvPr/>
        </p:nvSpPr>
        <p:spPr>
          <a:xfrm>
            <a:off x="253389" y="286439"/>
            <a:ext cx="8073877" cy="523220"/>
          </a:xfrm>
          <a:prstGeom prst="rect">
            <a:avLst/>
          </a:prstGeom>
          <a:noFill/>
        </p:spPr>
        <p:txBody>
          <a:bodyPr wrap="non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Fatal Error: The Exogenous Behavior Assumption  </a:t>
            </a:r>
          </a:p>
        </p:txBody>
      </p:sp>
      <p:pic>
        <p:nvPicPr>
          <p:cNvPr id="4" name="Picture 3">
            <a:extLst>
              <a:ext uri="{FF2B5EF4-FFF2-40B4-BE49-F238E27FC236}">
                <a16:creationId xmlns:a16="http://schemas.microsoft.com/office/drawing/2014/main" id="{EC426D0D-734A-9646-A977-EE63C37BE521}"/>
              </a:ext>
            </a:extLst>
          </p:cNvPr>
          <p:cNvPicPr>
            <a:picLocks noChangeAspect="1"/>
          </p:cNvPicPr>
          <p:nvPr/>
        </p:nvPicPr>
        <p:blipFill>
          <a:blip r:embed="rId2"/>
          <a:stretch>
            <a:fillRect/>
          </a:stretch>
        </p:blipFill>
        <p:spPr>
          <a:xfrm>
            <a:off x="0" y="1929497"/>
            <a:ext cx="8166772" cy="3984533"/>
          </a:xfrm>
          <a:prstGeom prst="rect">
            <a:avLst/>
          </a:prstGeom>
        </p:spPr>
      </p:pic>
      <p:sp>
        <p:nvSpPr>
          <p:cNvPr id="5" name="TextBox 4">
            <a:extLst>
              <a:ext uri="{FF2B5EF4-FFF2-40B4-BE49-F238E27FC236}">
                <a16:creationId xmlns:a16="http://schemas.microsoft.com/office/drawing/2014/main" id="{7BEA60AA-7D6E-1D44-83DC-B11C66E18B4E}"/>
              </a:ext>
            </a:extLst>
          </p:cNvPr>
          <p:cNvSpPr txBox="1"/>
          <p:nvPr/>
        </p:nvSpPr>
        <p:spPr>
          <a:xfrm>
            <a:off x="1905042" y="6007711"/>
            <a:ext cx="3493842" cy="369332"/>
          </a:xfrm>
          <a:prstGeom prst="rect">
            <a:avLst/>
          </a:prstGeom>
          <a:noFill/>
        </p:spPr>
        <p:txBody>
          <a:bodyPr wrap="none" rtlCol="0">
            <a:spAutoFit/>
          </a:bodyPr>
          <a:lstStyle/>
          <a:p>
            <a:r>
              <a:rPr lang="en-US" dirty="0" err="1"/>
              <a:t>Atkenson</a:t>
            </a:r>
            <a:r>
              <a:rPr lang="en-US" dirty="0"/>
              <a:t> et al. August 2020 (UCLA)</a:t>
            </a:r>
          </a:p>
        </p:txBody>
      </p:sp>
      <p:sp>
        <p:nvSpPr>
          <p:cNvPr id="6" name="TextBox 5">
            <a:extLst>
              <a:ext uri="{FF2B5EF4-FFF2-40B4-BE49-F238E27FC236}">
                <a16:creationId xmlns:a16="http://schemas.microsoft.com/office/drawing/2014/main" id="{EBE353B2-8BC5-C540-B7AF-7D8330ABA30F}"/>
              </a:ext>
            </a:extLst>
          </p:cNvPr>
          <p:cNvSpPr txBox="1"/>
          <p:nvPr/>
        </p:nvSpPr>
        <p:spPr>
          <a:xfrm>
            <a:off x="561781" y="1192181"/>
            <a:ext cx="813716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Unlike the model assumptions, we are not rocks or </a:t>
            </a:r>
            <a:r>
              <a:rPr lang="en-US" sz="2400" dirty="0" err="1">
                <a:latin typeface="Times New Roman" panose="02020603050405020304" pitchFamily="18" charset="0"/>
                <a:cs typeface="Times New Roman" panose="02020603050405020304" pitchFamily="18" charset="0"/>
              </a:rPr>
              <a:t>zhombies</a:t>
            </a:r>
            <a:r>
              <a:rPr 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BE353B2-8BC5-C540-B7AF-7D8330ABA30F}"/>
              </a:ext>
            </a:extLst>
          </p:cNvPr>
          <p:cNvSpPr txBox="1"/>
          <p:nvPr/>
        </p:nvSpPr>
        <p:spPr>
          <a:xfrm>
            <a:off x="8166772" y="3290464"/>
            <a:ext cx="382553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reached an Endemic State almost immediately. </a:t>
            </a:r>
          </a:p>
        </p:txBody>
      </p:sp>
      <p:sp>
        <p:nvSpPr>
          <p:cNvPr id="8" name="TextBox 7">
            <a:extLst>
              <a:ext uri="{FF2B5EF4-FFF2-40B4-BE49-F238E27FC236}">
                <a16:creationId xmlns:a16="http://schemas.microsoft.com/office/drawing/2014/main" id="{00068D36-E5EC-EC43-958E-99EE91FBDFFE}"/>
              </a:ext>
            </a:extLst>
          </p:cNvPr>
          <p:cNvSpPr txBox="1"/>
          <p:nvPr/>
        </p:nvSpPr>
        <p:spPr>
          <a:xfrm>
            <a:off x="8166771" y="4493898"/>
            <a:ext cx="3825533" cy="1200329"/>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Every place had the same </a:t>
            </a:r>
          </a:p>
          <a:p>
            <a:r>
              <a:rPr lang="en-US" sz="2400" dirty="0">
                <a:solidFill>
                  <a:srgbClr val="FF0000"/>
                </a:solidFill>
                <a:latin typeface="Times New Roman" panose="02020603050405020304" pitchFamily="18" charset="0"/>
                <a:cs typeface="Times New Roman" panose="02020603050405020304" pitchFamily="18" charset="0"/>
              </a:rPr>
              <a:t>  outcome, regardless of   </a:t>
            </a:r>
          </a:p>
          <a:p>
            <a:r>
              <a:rPr lang="en-US" sz="2400" dirty="0">
                <a:solidFill>
                  <a:srgbClr val="FF0000"/>
                </a:solidFill>
                <a:latin typeface="Times New Roman" panose="02020603050405020304" pitchFamily="18" charset="0"/>
                <a:cs typeface="Times New Roman" panose="02020603050405020304" pitchFamily="18" charset="0"/>
              </a:rPr>
              <a:t>   lockdown</a:t>
            </a:r>
          </a:p>
        </p:txBody>
      </p:sp>
    </p:spTree>
    <p:extLst>
      <p:ext uri="{BB962C8B-B14F-4D97-AF65-F5344CB8AC3E}">
        <p14:creationId xmlns:p14="http://schemas.microsoft.com/office/powerpoint/2010/main" val="8420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C4EEC6-735A-5041-9E46-EEA5C18A9E3A}"/>
              </a:ext>
            </a:extLst>
          </p:cNvPr>
          <p:cNvPicPr>
            <a:picLocks noChangeAspect="1"/>
          </p:cNvPicPr>
          <p:nvPr/>
        </p:nvPicPr>
        <p:blipFill>
          <a:blip r:embed="rId2"/>
          <a:stretch>
            <a:fillRect/>
          </a:stretch>
        </p:blipFill>
        <p:spPr>
          <a:xfrm>
            <a:off x="139692" y="0"/>
            <a:ext cx="9404684" cy="6858000"/>
          </a:xfrm>
          <a:prstGeom prst="rect">
            <a:avLst/>
          </a:prstGeom>
        </p:spPr>
      </p:pic>
      <p:cxnSp>
        <p:nvCxnSpPr>
          <p:cNvPr id="6" name="Straight Arrow Connector 5">
            <a:extLst>
              <a:ext uri="{FF2B5EF4-FFF2-40B4-BE49-F238E27FC236}">
                <a16:creationId xmlns:a16="http://schemas.microsoft.com/office/drawing/2014/main" id="{BD184909-2492-1846-8A6A-C1E22984BF12}"/>
              </a:ext>
            </a:extLst>
          </p:cNvPr>
          <p:cNvCxnSpPr/>
          <p:nvPr/>
        </p:nvCxnSpPr>
        <p:spPr>
          <a:xfrm flipH="1">
            <a:off x="7455877" y="2907323"/>
            <a:ext cx="2379785" cy="17584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2143002-C793-FE49-A243-702E95515711}"/>
              </a:ext>
            </a:extLst>
          </p:cNvPr>
          <p:cNvSpPr txBox="1"/>
          <p:nvPr/>
        </p:nvSpPr>
        <p:spPr>
          <a:xfrm>
            <a:off x="9835662" y="2680138"/>
            <a:ext cx="1939634" cy="646331"/>
          </a:xfrm>
          <a:prstGeom prst="rect">
            <a:avLst/>
          </a:prstGeom>
          <a:noFill/>
        </p:spPr>
        <p:txBody>
          <a:bodyPr wrap="none" rtlCol="0">
            <a:spAutoFit/>
          </a:bodyPr>
          <a:lstStyle/>
          <a:p>
            <a:r>
              <a:rPr lang="en-US" dirty="0"/>
              <a:t>Biological Endemic</a:t>
            </a:r>
          </a:p>
          <a:p>
            <a:r>
              <a:rPr lang="en-US" dirty="0"/>
              <a:t> State</a:t>
            </a:r>
          </a:p>
        </p:txBody>
      </p:sp>
      <p:cxnSp>
        <p:nvCxnSpPr>
          <p:cNvPr id="8" name="Straight Arrow Connector 7">
            <a:extLst>
              <a:ext uri="{FF2B5EF4-FFF2-40B4-BE49-F238E27FC236}">
                <a16:creationId xmlns:a16="http://schemas.microsoft.com/office/drawing/2014/main" id="{07F8FC36-835A-6B45-B4D4-D15D7A0CF35C}"/>
              </a:ext>
            </a:extLst>
          </p:cNvPr>
          <p:cNvCxnSpPr>
            <a:cxnSpLocks/>
          </p:cNvCxnSpPr>
          <p:nvPr/>
        </p:nvCxnSpPr>
        <p:spPr>
          <a:xfrm flipH="1">
            <a:off x="2647624" y="1397876"/>
            <a:ext cx="7188039" cy="32679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6158D5-5A5A-B84E-B0AE-23F759512A55}"/>
              </a:ext>
            </a:extLst>
          </p:cNvPr>
          <p:cNvSpPr txBox="1"/>
          <p:nvPr/>
        </p:nvSpPr>
        <p:spPr>
          <a:xfrm>
            <a:off x="9835662" y="1150883"/>
            <a:ext cx="2083647" cy="646331"/>
          </a:xfrm>
          <a:prstGeom prst="rect">
            <a:avLst/>
          </a:prstGeom>
          <a:noFill/>
        </p:spPr>
        <p:txBody>
          <a:bodyPr wrap="none" rtlCol="0">
            <a:spAutoFit/>
          </a:bodyPr>
          <a:lstStyle/>
          <a:p>
            <a:r>
              <a:rPr lang="en-US" dirty="0"/>
              <a:t>Behavioral Endemic</a:t>
            </a:r>
          </a:p>
          <a:p>
            <a:r>
              <a:rPr lang="en-US" dirty="0"/>
              <a:t> State</a:t>
            </a:r>
          </a:p>
        </p:txBody>
      </p:sp>
    </p:spTree>
    <p:extLst>
      <p:ext uri="{BB962C8B-B14F-4D97-AF65-F5344CB8AC3E}">
        <p14:creationId xmlns:p14="http://schemas.microsoft.com/office/powerpoint/2010/main" val="1074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99DF6-0F40-374B-A4FB-4650AE65F98D}"/>
              </a:ext>
            </a:extLst>
          </p:cNvPr>
          <p:cNvPicPr>
            <a:picLocks noChangeAspect="1"/>
          </p:cNvPicPr>
          <p:nvPr/>
        </p:nvPicPr>
        <p:blipFill>
          <a:blip r:embed="rId2"/>
          <a:stretch>
            <a:fillRect/>
          </a:stretch>
        </p:blipFill>
        <p:spPr>
          <a:xfrm>
            <a:off x="1372942" y="0"/>
            <a:ext cx="9446115" cy="6858000"/>
          </a:xfrm>
          <a:prstGeom prst="rect">
            <a:avLst/>
          </a:prstGeom>
        </p:spPr>
      </p:pic>
    </p:spTree>
    <p:extLst>
      <p:ext uri="{BB962C8B-B14F-4D97-AF65-F5344CB8AC3E}">
        <p14:creationId xmlns:p14="http://schemas.microsoft.com/office/powerpoint/2010/main" val="2379222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10093</TotalTime>
  <Words>1643</Words>
  <Application>Microsoft Macintosh PowerPoint</Application>
  <PresentationFormat>Widescreen</PresentationFormat>
  <Paragraphs>187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 Covid Lockdown Mistakes  We Should Never Forget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Covid Facts</dc:title>
  <dc:creator>Douglas Allen</dc:creator>
  <cp:lastModifiedBy>Douglas Allen</cp:lastModifiedBy>
  <cp:revision>21</cp:revision>
  <dcterms:created xsi:type="dcterms:W3CDTF">2021-12-05T20:55:15Z</dcterms:created>
  <dcterms:modified xsi:type="dcterms:W3CDTF">2023-05-04T14:47:38Z</dcterms:modified>
</cp:coreProperties>
</file>