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 id="2147483669" r:id="rId6"/>
  </p:sldMasterIdLst>
  <p:notesMasterIdLst>
    <p:notesMasterId r:id="rId40"/>
  </p:notesMasterIdLst>
  <p:sldIdLst>
    <p:sldId id="385" r:id="rId7"/>
    <p:sldId id="397" r:id="rId8"/>
    <p:sldId id="413" r:id="rId9"/>
    <p:sldId id="258" r:id="rId10"/>
    <p:sldId id="419" r:id="rId11"/>
    <p:sldId id="398" r:id="rId12"/>
    <p:sldId id="260" r:id="rId13"/>
    <p:sldId id="401" r:id="rId14"/>
    <p:sldId id="414" r:id="rId15"/>
    <p:sldId id="399" r:id="rId16"/>
    <p:sldId id="400" r:id="rId17"/>
    <p:sldId id="265" r:id="rId18"/>
    <p:sldId id="266" r:id="rId19"/>
    <p:sldId id="269" r:id="rId20"/>
    <p:sldId id="406" r:id="rId21"/>
    <p:sldId id="270" r:id="rId22"/>
    <p:sldId id="407" r:id="rId23"/>
    <p:sldId id="408" r:id="rId24"/>
    <p:sldId id="403" r:id="rId25"/>
    <p:sldId id="405" r:id="rId26"/>
    <p:sldId id="272" r:id="rId27"/>
    <p:sldId id="277" r:id="rId28"/>
    <p:sldId id="410" r:id="rId29"/>
    <p:sldId id="411" r:id="rId30"/>
    <p:sldId id="416" r:id="rId31"/>
    <p:sldId id="286" r:id="rId32"/>
    <p:sldId id="420" r:id="rId33"/>
    <p:sldId id="402" r:id="rId34"/>
    <p:sldId id="417" r:id="rId35"/>
    <p:sldId id="412" r:id="rId36"/>
    <p:sldId id="415" r:id="rId37"/>
    <p:sldId id="418" r:id="rId38"/>
    <p:sldId id="30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3B38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8" autoAdjust="0"/>
    <p:restoredTop sz="94660"/>
  </p:normalViewPr>
  <p:slideViewPr>
    <p:cSldViewPr snapToGrid="0">
      <p:cViewPr varScale="1">
        <p:scale>
          <a:sx n="55" d="100"/>
          <a:sy n="55" d="100"/>
        </p:scale>
        <p:origin x="-744" y="-77"/>
      </p:cViewPr>
      <p:guideLst>
        <p:guide orient="horz" pos="2160"/>
        <p:guide pos="3840"/>
      </p:guideLst>
    </p:cSldViewPr>
  </p:slideViewPr>
  <p:notesTextViewPr>
    <p:cViewPr>
      <p:scale>
        <a:sx n="1" d="1"/>
        <a:sy n="1" d="1"/>
      </p:scale>
      <p:origin x="0" y="0"/>
    </p:cViewPr>
  </p:notesTextViewPr>
  <p:notesViewPr>
    <p:cSldViewPr snapToGrid="0">
      <p:cViewPr varScale="1">
        <p:scale>
          <a:sx n="118" d="100"/>
          <a:sy n="118" d="100"/>
        </p:scale>
        <p:origin x="133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E57BE9-E381-4647-BBDC-613EFD6849F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A951DCA-AC07-4390-85F2-5002A3EF86E3}">
      <dgm:prSet custT="1"/>
      <dgm:spPr/>
      <dgm:t>
        <a:bodyPr/>
        <a:lstStyle/>
        <a:p>
          <a:r>
            <a:rPr lang="en-US" sz="1800" b="1" dirty="0"/>
            <a:t>A.	Introduction</a:t>
          </a:r>
        </a:p>
      </dgm:t>
    </dgm:pt>
    <dgm:pt modelId="{ACA1C1E0-7DFF-41A8-B168-6369C2605FCA}" type="parTrans" cxnId="{CC11BC21-013B-4A7A-B499-EBBD379FBA0E}">
      <dgm:prSet/>
      <dgm:spPr/>
      <dgm:t>
        <a:bodyPr/>
        <a:lstStyle/>
        <a:p>
          <a:endParaRPr lang="en-US" sz="1800"/>
        </a:p>
      </dgm:t>
    </dgm:pt>
    <dgm:pt modelId="{0658D8A2-2E70-4C39-9CA0-9C5A23663FB2}" type="sibTrans" cxnId="{CC11BC21-013B-4A7A-B499-EBBD379FBA0E}">
      <dgm:prSet/>
      <dgm:spPr/>
      <dgm:t>
        <a:bodyPr/>
        <a:lstStyle/>
        <a:p>
          <a:endParaRPr lang="en-US" sz="1800"/>
        </a:p>
      </dgm:t>
    </dgm:pt>
    <dgm:pt modelId="{A2F57BD0-9C9B-4E9D-9C40-8E7C6C5BDA24}">
      <dgm:prSet custT="1"/>
      <dgm:spPr/>
      <dgm:t>
        <a:bodyPr/>
        <a:lstStyle/>
        <a:p>
          <a:r>
            <a:rPr lang="en-US" sz="1800" b="1" dirty="0"/>
            <a:t>B.	Rights Violated since WHO Declared  Covid-19 a Pandemic </a:t>
          </a:r>
        </a:p>
      </dgm:t>
    </dgm:pt>
    <dgm:pt modelId="{AEA85CC1-462F-4B48-A888-F46BE5AC7711}" type="parTrans" cxnId="{A08E8B63-C591-4E13-A260-AA4013D88E50}">
      <dgm:prSet/>
      <dgm:spPr/>
      <dgm:t>
        <a:bodyPr/>
        <a:lstStyle/>
        <a:p>
          <a:endParaRPr lang="en-US" sz="1800"/>
        </a:p>
      </dgm:t>
    </dgm:pt>
    <dgm:pt modelId="{8E8E0681-E109-432E-9CE8-2A4B65C1DEF6}" type="sibTrans" cxnId="{A08E8B63-C591-4E13-A260-AA4013D88E50}">
      <dgm:prSet/>
      <dgm:spPr/>
      <dgm:t>
        <a:bodyPr/>
        <a:lstStyle/>
        <a:p>
          <a:endParaRPr lang="en-US" sz="1800"/>
        </a:p>
      </dgm:t>
    </dgm:pt>
    <dgm:pt modelId="{EDDDD93E-720A-4B75-ADAB-7B43A1EA4286}">
      <dgm:prSet custT="1"/>
      <dgm:spPr/>
      <dgm:t>
        <a:bodyPr/>
        <a:lstStyle/>
        <a:p>
          <a:r>
            <a:rPr lang="en-US" sz="1800" b="1" dirty="0"/>
            <a:t>C.	Canada’s IHRL Obligations</a:t>
          </a:r>
        </a:p>
      </dgm:t>
    </dgm:pt>
    <dgm:pt modelId="{A40E2EED-3111-42E2-934A-DBE90763CADC}" type="parTrans" cxnId="{1C3619F5-D101-4512-A4CC-E160A07F101C}">
      <dgm:prSet/>
      <dgm:spPr/>
      <dgm:t>
        <a:bodyPr/>
        <a:lstStyle/>
        <a:p>
          <a:endParaRPr lang="en-US" sz="1800"/>
        </a:p>
      </dgm:t>
    </dgm:pt>
    <dgm:pt modelId="{BBC8FFDD-F8A1-49F8-B833-88420EB341E3}" type="sibTrans" cxnId="{1C3619F5-D101-4512-A4CC-E160A07F101C}">
      <dgm:prSet/>
      <dgm:spPr/>
      <dgm:t>
        <a:bodyPr/>
        <a:lstStyle/>
        <a:p>
          <a:endParaRPr lang="en-US" sz="1800"/>
        </a:p>
      </dgm:t>
    </dgm:pt>
    <dgm:pt modelId="{00BAD099-1635-43E6-AABC-233F26BDC940}">
      <dgm:prSet custT="1"/>
      <dgm:spPr/>
      <dgm:t>
        <a:bodyPr/>
        <a:lstStyle/>
        <a:p>
          <a:r>
            <a:rPr lang="en-US" sz="1800" b="1" dirty="0"/>
            <a:t>D.	Rights to Informed Consent</a:t>
          </a:r>
        </a:p>
      </dgm:t>
    </dgm:pt>
    <dgm:pt modelId="{9A40F5E5-3785-4E1E-A2D1-7D530FC79AC6}" type="parTrans" cxnId="{1EF276A6-AC2B-42F2-91E1-07B4885E562F}">
      <dgm:prSet/>
      <dgm:spPr/>
      <dgm:t>
        <a:bodyPr/>
        <a:lstStyle/>
        <a:p>
          <a:endParaRPr lang="en-US" sz="1800"/>
        </a:p>
      </dgm:t>
    </dgm:pt>
    <dgm:pt modelId="{6C6D83F0-2CB7-4EE0-9B28-ADDE85B06516}" type="sibTrans" cxnId="{1EF276A6-AC2B-42F2-91E1-07B4885E562F}">
      <dgm:prSet/>
      <dgm:spPr/>
      <dgm:t>
        <a:bodyPr/>
        <a:lstStyle/>
        <a:p>
          <a:endParaRPr lang="en-US" sz="1800"/>
        </a:p>
      </dgm:t>
    </dgm:pt>
    <dgm:pt modelId="{9041463F-BE01-4066-8866-7704AF7385AA}">
      <dgm:prSet custT="1"/>
      <dgm:spPr/>
      <dgm:t>
        <a:bodyPr/>
        <a:lstStyle/>
        <a:p>
          <a:r>
            <a:rPr lang="en-US" sz="1800" b="1" dirty="0"/>
            <a:t>E.	Derogable and Non-derogable Rights</a:t>
          </a:r>
        </a:p>
      </dgm:t>
    </dgm:pt>
    <dgm:pt modelId="{BB156115-7BCE-41B7-87AB-075FEF3BD335}" type="parTrans" cxnId="{C515965F-8F95-44AB-B4E3-A8B969E7AF79}">
      <dgm:prSet/>
      <dgm:spPr/>
      <dgm:t>
        <a:bodyPr/>
        <a:lstStyle/>
        <a:p>
          <a:endParaRPr lang="en-US" sz="1800"/>
        </a:p>
      </dgm:t>
    </dgm:pt>
    <dgm:pt modelId="{EC82575E-0D83-4FEA-8E53-401BC9703215}" type="sibTrans" cxnId="{C515965F-8F95-44AB-B4E3-A8B969E7AF79}">
      <dgm:prSet/>
      <dgm:spPr/>
      <dgm:t>
        <a:bodyPr/>
        <a:lstStyle/>
        <a:p>
          <a:endParaRPr lang="en-US" sz="1800"/>
        </a:p>
      </dgm:t>
    </dgm:pt>
    <dgm:pt modelId="{622389D6-F33D-4C66-BA1A-32E6BCB874CA}">
      <dgm:prSet custT="1"/>
      <dgm:spPr/>
      <dgm:t>
        <a:bodyPr/>
        <a:lstStyle/>
        <a:p>
          <a:r>
            <a:rPr lang="en-US" sz="1800" b="1" dirty="0"/>
            <a:t>F.	What Should Have Happened?</a:t>
          </a:r>
        </a:p>
      </dgm:t>
    </dgm:pt>
    <dgm:pt modelId="{E5FDF264-AA8D-48B4-81FF-BF3E6415ECD7}" type="parTrans" cxnId="{B38579EA-DA44-494D-BDF1-C2AAF5C29227}">
      <dgm:prSet/>
      <dgm:spPr/>
      <dgm:t>
        <a:bodyPr/>
        <a:lstStyle/>
        <a:p>
          <a:endParaRPr lang="en-US" sz="1800"/>
        </a:p>
      </dgm:t>
    </dgm:pt>
    <dgm:pt modelId="{AF78D9FD-55ED-49A2-8B3F-F1D6F5AEF438}" type="sibTrans" cxnId="{B38579EA-DA44-494D-BDF1-C2AAF5C29227}">
      <dgm:prSet/>
      <dgm:spPr/>
      <dgm:t>
        <a:bodyPr/>
        <a:lstStyle/>
        <a:p>
          <a:endParaRPr lang="en-US" sz="1800"/>
        </a:p>
      </dgm:t>
    </dgm:pt>
    <dgm:pt modelId="{394B8907-6C69-4CAB-8B34-F13419CA033C}">
      <dgm:prSet custT="1"/>
      <dgm:spPr/>
      <dgm:t>
        <a:bodyPr/>
        <a:lstStyle/>
        <a:p>
          <a:r>
            <a:rPr lang="en-US" sz="1800" b="1" dirty="0"/>
            <a:t>G.	Duty to Ensure Remedies and Prevent Recurrence</a:t>
          </a:r>
        </a:p>
      </dgm:t>
    </dgm:pt>
    <dgm:pt modelId="{D6852E7C-308D-4E34-BE14-A6655F042B8F}" type="parTrans" cxnId="{008C3B44-6B36-409E-B82F-1FC5E742960D}">
      <dgm:prSet/>
      <dgm:spPr/>
      <dgm:t>
        <a:bodyPr/>
        <a:lstStyle/>
        <a:p>
          <a:endParaRPr lang="en-US" sz="1800"/>
        </a:p>
      </dgm:t>
    </dgm:pt>
    <dgm:pt modelId="{AB92153B-BAD8-417C-98DD-A06C222C125E}" type="sibTrans" cxnId="{008C3B44-6B36-409E-B82F-1FC5E742960D}">
      <dgm:prSet/>
      <dgm:spPr/>
      <dgm:t>
        <a:bodyPr/>
        <a:lstStyle/>
        <a:p>
          <a:endParaRPr lang="en-US" sz="1800"/>
        </a:p>
      </dgm:t>
    </dgm:pt>
    <dgm:pt modelId="{E5AEBBD7-128D-4B01-9B49-5F5A2AF9D504}">
      <dgm:prSet custT="1"/>
      <dgm:spPr/>
      <dgm:t>
        <a:bodyPr/>
        <a:lstStyle/>
        <a:p>
          <a:r>
            <a:rPr lang="en-US" sz="1800" b="1" dirty="0"/>
            <a:t>H.	What Can be Done Now? </a:t>
          </a:r>
        </a:p>
      </dgm:t>
    </dgm:pt>
    <dgm:pt modelId="{BDF77E29-6636-43C8-86B7-9062AAAD4E75}" type="parTrans" cxnId="{EDE69DA5-0B07-4DA5-9312-D3761A54D8D5}">
      <dgm:prSet/>
      <dgm:spPr/>
      <dgm:t>
        <a:bodyPr/>
        <a:lstStyle/>
        <a:p>
          <a:endParaRPr lang="en-US" sz="1800"/>
        </a:p>
      </dgm:t>
    </dgm:pt>
    <dgm:pt modelId="{865B9777-2FD8-43C2-A233-605DB40C7620}" type="sibTrans" cxnId="{EDE69DA5-0B07-4DA5-9312-D3761A54D8D5}">
      <dgm:prSet/>
      <dgm:spPr/>
      <dgm:t>
        <a:bodyPr/>
        <a:lstStyle/>
        <a:p>
          <a:endParaRPr lang="en-US" sz="1800"/>
        </a:p>
      </dgm:t>
    </dgm:pt>
    <dgm:pt modelId="{63B1A808-9EBB-43DF-98FB-6FD732EF830D}" type="pres">
      <dgm:prSet presAssocID="{D5E57BE9-E381-4647-BBDC-613EFD6849F5}" presName="vert0" presStyleCnt="0">
        <dgm:presLayoutVars>
          <dgm:dir/>
          <dgm:animOne val="branch"/>
          <dgm:animLvl val="lvl"/>
        </dgm:presLayoutVars>
      </dgm:prSet>
      <dgm:spPr/>
      <dgm:t>
        <a:bodyPr/>
        <a:lstStyle/>
        <a:p>
          <a:endParaRPr lang="en-US"/>
        </a:p>
      </dgm:t>
    </dgm:pt>
    <dgm:pt modelId="{41117296-DFC5-4E53-9D60-CDD6C3C5D798}" type="pres">
      <dgm:prSet presAssocID="{7A951DCA-AC07-4390-85F2-5002A3EF86E3}" presName="thickLine" presStyleLbl="alignNode1" presStyleIdx="0" presStyleCnt="8"/>
      <dgm:spPr/>
    </dgm:pt>
    <dgm:pt modelId="{547D553F-CA97-45A7-B9F0-25C05CFF56AC}" type="pres">
      <dgm:prSet presAssocID="{7A951DCA-AC07-4390-85F2-5002A3EF86E3}" presName="horz1" presStyleCnt="0"/>
      <dgm:spPr/>
    </dgm:pt>
    <dgm:pt modelId="{0AEC059B-EF94-4676-960C-3FE0B116A58E}" type="pres">
      <dgm:prSet presAssocID="{7A951DCA-AC07-4390-85F2-5002A3EF86E3}" presName="tx1" presStyleLbl="revTx" presStyleIdx="0" presStyleCnt="8"/>
      <dgm:spPr/>
      <dgm:t>
        <a:bodyPr/>
        <a:lstStyle/>
        <a:p>
          <a:endParaRPr lang="en-US"/>
        </a:p>
      </dgm:t>
    </dgm:pt>
    <dgm:pt modelId="{D7E1D5CD-3849-46D7-99E4-D71ED8ED84B4}" type="pres">
      <dgm:prSet presAssocID="{7A951DCA-AC07-4390-85F2-5002A3EF86E3}" presName="vert1" presStyleCnt="0"/>
      <dgm:spPr/>
    </dgm:pt>
    <dgm:pt modelId="{B3F9F7EF-143E-484A-BFB0-D06D4781A521}" type="pres">
      <dgm:prSet presAssocID="{A2F57BD0-9C9B-4E9D-9C40-8E7C6C5BDA24}" presName="thickLine" presStyleLbl="alignNode1" presStyleIdx="1" presStyleCnt="8"/>
      <dgm:spPr/>
    </dgm:pt>
    <dgm:pt modelId="{C891D1AD-C20E-4BEC-9D33-1A130E1CA96E}" type="pres">
      <dgm:prSet presAssocID="{A2F57BD0-9C9B-4E9D-9C40-8E7C6C5BDA24}" presName="horz1" presStyleCnt="0"/>
      <dgm:spPr/>
    </dgm:pt>
    <dgm:pt modelId="{7B2068A6-4C80-4F41-A606-7E48F3EC3463}" type="pres">
      <dgm:prSet presAssocID="{A2F57BD0-9C9B-4E9D-9C40-8E7C6C5BDA24}" presName="tx1" presStyleLbl="revTx" presStyleIdx="1" presStyleCnt="8"/>
      <dgm:spPr/>
      <dgm:t>
        <a:bodyPr/>
        <a:lstStyle/>
        <a:p>
          <a:endParaRPr lang="en-US"/>
        </a:p>
      </dgm:t>
    </dgm:pt>
    <dgm:pt modelId="{6797C3C2-E2D1-4A5B-9BDC-99399D6A9C62}" type="pres">
      <dgm:prSet presAssocID="{A2F57BD0-9C9B-4E9D-9C40-8E7C6C5BDA24}" presName="vert1" presStyleCnt="0"/>
      <dgm:spPr/>
    </dgm:pt>
    <dgm:pt modelId="{113EFF05-EA91-4446-9314-0EA9A61A6FF7}" type="pres">
      <dgm:prSet presAssocID="{EDDDD93E-720A-4B75-ADAB-7B43A1EA4286}" presName="thickLine" presStyleLbl="alignNode1" presStyleIdx="2" presStyleCnt="8"/>
      <dgm:spPr/>
    </dgm:pt>
    <dgm:pt modelId="{19ABB30A-B894-4E76-BD67-018FD43FC303}" type="pres">
      <dgm:prSet presAssocID="{EDDDD93E-720A-4B75-ADAB-7B43A1EA4286}" presName="horz1" presStyleCnt="0"/>
      <dgm:spPr/>
    </dgm:pt>
    <dgm:pt modelId="{03125C9A-0A1A-4879-8CA5-AF9DFC772E84}" type="pres">
      <dgm:prSet presAssocID="{EDDDD93E-720A-4B75-ADAB-7B43A1EA4286}" presName="tx1" presStyleLbl="revTx" presStyleIdx="2" presStyleCnt="8"/>
      <dgm:spPr/>
      <dgm:t>
        <a:bodyPr/>
        <a:lstStyle/>
        <a:p>
          <a:endParaRPr lang="en-US"/>
        </a:p>
      </dgm:t>
    </dgm:pt>
    <dgm:pt modelId="{1501A3D8-F3C3-4873-A639-5DF468CA3EFA}" type="pres">
      <dgm:prSet presAssocID="{EDDDD93E-720A-4B75-ADAB-7B43A1EA4286}" presName="vert1" presStyleCnt="0"/>
      <dgm:spPr/>
    </dgm:pt>
    <dgm:pt modelId="{1E985CB3-EFEE-45C5-A770-9DC54BD8D44D}" type="pres">
      <dgm:prSet presAssocID="{00BAD099-1635-43E6-AABC-233F26BDC940}" presName="thickLine" presStyleLbl="alignNode1" presStyleIdx="3" presStyleCnt="8"/>
      <dgm:spPr/>
    </dgm:pt>
    <dgm:pt modelId="{67046D32-DE17-4923-984F-854287B4F53E}" type="pres">
      <dgm:prSet presAssocID="{00BAD099-1635-43E6-AABC-233F26BDC940}" presName="horz1" presStyleCnt="0"/>
      <dgm:spPr/>
    </dgm:pt>
    <dgm:pt modelId="{027E292F-8EFE-4252-B990-4E589C04695D}" type="pres">
      <dgm:prSet presAssocID="{00BAD099-1635-43E6-AABC-233F26BDC940}" presName="tx1" presStyleLbl="revTx" presStyleIdx="3" presStyleCnt="8"/>
      <dgm:spPr/>
      <dgm:t>
        <a:bodyPr/>
        <a:lstStyle/>
        <a:p>
          <a:endParaRPr lang="en-US"/>
        </a:p>
      </dgm:t>
    </dgm:pt>
    <dgm:pt modelId="{C98EBDCD-FCD2-40EB-A4A7-A94F70786F51}" type="pres">
      <dgm:prSet presAssocID="{00BAD099-1635-43E6-AABC-233F26BDC940}" presName="vert1" presStyleCnt="0"/>
      <dgm:spPr/>
    </dgm:pt>
    <dgm:pt modelId="{96343ADF-8D97-4A80-9096-33063030B836}" type="pres">
      <dgm:prSet presAssocID="{9041463F-BE01-4066-8866-7704AF7385AA}" presName="thickLine" presStyleLbl="alignNode1" presStyleIdx="4" presStyleCnt="8"/>
      <dgm:spPr/>
    </dgm:pt>
    <dgm:pt modelId="{E1A7F539-79F7-44DC-AE9A-8AA0DBE30413}" type="pres">
      <dgm:prSet presAssocID="{9041463F-BE01-4066-8866-7704AF7385AA}" presName="horz1" presStyleCnt="0"/>
      <dgm:spPr/>
    </dgm:pt>
    <dgm:pt modelId="{59CFBB35-6B19-42C7-AD09-90D2F184E2A5}" type="pres">
      <dgm:prSet presAssocID="{9041463F-BE01-4066-8866-7704AF7385AA}" presName="tx1" presStyleLbl="revTx" presStyleIdx="4" presStyleCnt="8"/>
      <dgm:spPr/>
      <dgm:t>
        <a:bodyPr/>
        <a:lstStyle/>
        <a:p>
          <a:endParaRPr lang="en-US"/>
        </a:p>
      </dgm:t>
    </dgm:pt>
    <dgm:pt modelId="{9A275364-0F7D-46EE-BCAE-AC77ED567415}" type="pres">
      <dgm:prSet presAssocID="{9041463F-BE01-4066-8866-7704AF7385AA}" presName="vert1" presStyleCnt="0"/>
      <dgm:spPr/>
    </dgm:pt>
    <dgm:pt modelId="{CA96D490-6235-449A-A87E-5C179BCAABEE}" type="pres">
      <dgm:prSet presAssocID="{622389D6-F33D-4C66-BA1A-32E6BCB874CA}" presName="thickLine" presStyleLbl="alignNode1" presStyleIdx="5" presStyleCnt="8"/>
      <dgm:spPr/>
    </dgm:pt>
    <dgm:pt modelId="{205F302A-F289-4BCF-9E46-21F952263F69}" type="pres">
      <dgm:prSet presAssocID="{622389D6-F33D-4C66-BA1A-32E6BCB874CA}" presName="horz1" presStyleCnt="0"/>
      <dgm:spPr/>
    </dgm:pt>
    <dgm:pt modelId="{9CDE91E3-DCAF-4B67-B5C8-A2F64B2C6DC1}" type="pres">
      <dgm:prSet presAssocID="{622389D6-F33D-4C66-BA1A-32E6BCB874CA}" presName="tx1" presStyleLbl="revTx" presStyleIdx="5" presStyleCnt="8"/>
      <dgm:spPr/>
      <dgm:t>
        <a:bodyPr/>
        <a:lstStyle/>
        <a:p>
          <a:endParaRPr lang="en-US"/>
        </a:p>
      </dgm:t>
    </dgm:pt>
    <dgm:pt modelId="{DD138B62-4B33-4663-8C8E-0196C927A970}" type="pres">
      <dgm:prSet presAssocID="{622389D6-F33D-4C66-BA1A-32E6BCB874CA}" presName="vert1" presStyleCnt="0"/>
      <dgm:spPr/>
    </dgm:pt>
    <dgm:pt modelId="{94C767AB-28C3-4D6B-BC8D-1C6A2C6D622C}" type="pres">
      <dgm:prSet presAssocID="{394B8907-6C69-4CAB-8B34-F13419CA033C}" presName="thickLine" presStyleLbl="alignNode1" presStyleIdx="6" presStyleCnt="8"/>
      <dgm:spPr/>
    </dgm:pt>
    <dgm:pt modelId="{EFC5144C-D8C2-46B4-895A-F1A51DC2C486}" type="pres">
      <dgm:prSet presAssocID="{394B8907-6C69-4CAB-8B34-F13419CA033C}" presName="horz1" presStyleCnt="0"/>
      <dgm:spPr/>
    </dgm:pt>
    <dgm:pt modelId="{D79E5181-088B-4C88-97DD-B498711841D2}" type="pres">
      <dgm:prSet presAssocID="{394B8907-6C69-4CAB-8B34-F13419CA033C}" presName="tx1" presStyleLbl="revTx" presStyleIdx="6" presStyleCnt="8"/>
      <dgm:spPr/>
      <dgm:t>
        <a:bodyPr/>
        <a:lstStyle/>
        <a:p>
          <a:endParaRPr lang="en-US"/>
        </a:p>
      </dgm:t>
    </dgm:pt>
    <dgm:pt modelId="{EA5BD0F7-930D-4BEB-89C2-19355AF1E1FD}" type="pres">
      <dgm:prSet presAssocID="{394B8907-6C69-4CAB-8B34-F13419CA033C}" presName="vert1" presStyleCnt="0"/>
      <dgm:spPr/>
    </dgm:pt>
    <dgm:pt modelId="{6C71C79D-F964-4581-AF3E-2CCA190037E1}" type="pres">
      <dgm:prSet presAssocID="{E5AEBBD7-128D-4B01-9B49-5F5A2AF9D504}" presName="thickLine" presStyleLbl="alignNode1" presStyleIdx="7" presStyleCnt="8"/>
      <dgm:spPr/>
    </dgm:pt>
    <dgm:pt modelId="{F3FCD183-6B3D-418D-B4BD-7BAB770A527C}" type="pres">
      <dgm:prSet presAssocID="{E5AEBBD7-128D-4B01-9B49-5F5A2AF9D504}" presName="horz1" presStyleCnt="0"/>
      <dgm:spPr/>
    </dgm:pt>
    <dgm:pt modelId="{D44B7646-CBC8-447D-86E2-26CF4491333B}" type="pres">
      <dgm:prSet presAssocID="{E5AEBBD7-128D-4B01-9B49-5F5A2AF9D504}" presName="tx1" presStyleLbl="revTx" presStyleIdx="7" presStyleCnt="8"/>
      <dgm:spPr/>
      <dgm:t>
        <a:bodyPr/>
        <a:lstStyle/>
        <a:p>
          <a:endParaRPr lang="en-US"/>
        </a:p>
      </dgm:t>
    </dgm:pt>
    <dgm:pt modelId="{2B26C2F9-355D-4D13-9B3E-4AB75851AF70}" type="pres">
      <dgm:prSet presAssocID="{E5AEBBD7-128D-4B01-9B49-5F5A2AF9D504}" presName="vert1" presStyleCnt="0"/>
      <dgm:spPr/>
    </dgm:pt>
  </dgm:ptLst>
  <dgm:cxnLst>
    <dgm:cxn modelId="{C515965F-8F95-44AB-B4E3-A8B969E7AF79}" srcId="{D5E57BE9-E381-4647-BBDC-613EFD6849F5}" destId="{9041463F-BE01-4066-8866-7704AF7385AA}" srcOrd="4" destOrd="0" parTransId="{BB156115-7BCE-41B7-87AB-075FEF3BD335}" sibTransId="{EC82575E-0D83-4FEA-8E53-401BC9703215}"/>
    <dgm:cxn modelId="{AB87C8B1-433D-48EA-A2DB-88722F63375E}" type="presOf" srcId="{EDDDD93E-720A-4B75-ADAB-7B43A1EA4286}" destId="{03125C9A-0A1A-4879-8CA5-AF9DFC772E84}" srcOrd="0" destOrd="0" presId="urn:microsoft.com/office/officeart/2008/layout/LinedList"/>
    <dgm:cxn modelId="{6360D677-B7B6-4E60-93F8-012398C589A4}" type="presOf" srcId="{A2F57BD0-9C9B-4E9D-9C40-8E7C6C5BDA24}" destId="{7B2068A6-4C80-4F41-A606-7E48F3EC3463}" srcOrd="0" destOrd="0" presId="urn:microsoft.com/office/officeart/2008/layout/LinedList"/>
    <dgm:cxn modelId="{A08E8B63-C591-4E13-A260-AA4013D88E50}" srcId="{D5E57BE9-E381-4647-BBDC-613EFD6849F5}" destId="{A2F57BD0-9C9B-4E9D-9C40-8E7C6C5BDA24}" srcOrd="1" destOrd="0" parTransId="{AEA85CC1-462F-4B48-A888-F46BE5AC7711}" sibTransId="{8E8E0681-E109-432E-9CE8-2A4B65C1DEF6}"/>
    <dgm:cxn modelId="{8346D6C2-59F9-4CAA-ABC9-02D401F69937}" type="presOf" srcId="{622389D6-F33D-4C66-BA1A-32E6BCB874CA}" destId="{9CDE91E3-DCAF-4B67-B5C8-A2F64B2C6DC1}" srcOrd="0" destOrd="0" presId="urn:microsoft.com/office/officeart/2008/layout/LinedList"/>
    <dgm:cxn modelId="{0BD523DF-0465-44F0-8180-22E9D78498C2}" type="presOf" srcId="{D5E57BE9-E381-4647-BBDC-613EFD6849F5}" destId="{63B1A808-9EBB-43DF-98FB-6FD732EF830D}" srcOrd="0" destOrd="0" presId="urn:microsoft.com/office/officeart/2008/layout/LinedList"/>
    <dgm:cxn modelId="{B38579EA-DA44-494D-BDF1-C2AAF5C29227}" srcId="{D5E57BE9-E381-4647-BBDC-613EFD6849F5}" destId="{622389D6-F33D-4C66-BA1A-32E6BCB874CA}" srcOrd="5" destOrd="0" parTransId="{E5FDF264-AA8D-48B4-81FF-BF3E6415ECD7}" sibTransId="{AF78D9FD-55ED-49A2-8B3F-F1D6F5AEF438}"/>
    <dgm:cxn modelId="{E7EA9D39-8706-4BD5-8D8D-E89FE4F58732}" type="presOf" srcId="{E5AEBBD7-128D-4B01-9B49-5F5A2AF9D504}" destId="{D44B7646-CBC8-447D-86E2-26CF4491333B}" srcOrd="0" destOrd="0" presId="urn:microsoft.com/office/officeart/2008/layout/LinedList"/>
    <dgm:cxn modelId="{F356402A-BF48-4E8C-A49C-2504119D3352}" type="presOf" srcId="{394B8907-6C69-4CAB-8B34-F13419CA033C}" destId="{D79E5181-088B-4C88-97DD-B498711841D2}" srcOrd="0" destOrd="0" presId="urn:microsoft.com/office/officeart/2008/layout/LinedList"/>
    <dgm:cxn modelId="{D7DA8D5A-D6DF-48DB-A831-E75B197673EC}" type="presOf" srcId="{00BAD099-1635-43E6-AABC-233F26BDC940}" destId="{027E292F-8EFE-4252-B990-4E589C04695D}" srcOrd="0" destOrd="0" presId="urn:microsoft.com/office/officeart/2008/layout/LinedList"/>
    <dgm:cxn modelId="{1EF276A6-AC2B-42F2-91E1-07B4885E562F}" srcId="{D5E57BE9-E381-4647-BBDC-613EFD6849F5}" destId="{00BAD099-1635-43E6-AABC-233F26BDC940}" srcOrd="3" destOrd="0" parTransId="{9A40F5E5-3785-4E1E-A2D1-7D530FC79AC6}" sibTransId="{6C6D83F0-2CB7-4EE0-9B28-ADDE85B06516}"/>
    <dgm:cxn modelId="{008C3B44-6B36-409E-B82F-1FC5E742960D}" srcId="{D5E57BE9-E381-4647-BBDC-613EFD6849F5}" destId="{394B8907-6C69-4CAB-8B34-F13419CA033C}" srcOrd="6" destOrd="0" parTransId="{D6852E7C-308D-4E34-BE14-A6655F042B8F}" sibTransId="{AB92153B-BAD8-417C-98DD-A06C222C125E}"/>
    <dgm:cxn modelId="{CC11BC21-013B-4A7A-B499-EBBD379FBA0E}" srcId="{D5E57BE9-E381-4647-BBDC-613EFD6849F5}" destId="{7A951DCA-AC07-4390-85F2-5002A3EF86E3}" srcOrd="0" destOrd="0" parTransId="{ACA1C1E0-7DFF-41A8-B168-6369C2605FCA}" sibTransId="{0658D8A2-2E70-4C39-9CA0-9C5A23663FB2}"/>
    <dgm:cxn modelId="{EDE69DA5-0B07-4DA5-9312-D3761A54D8D5}" srcId="{D5E57BE9-E381-4647-BBDC-613EFD6849F5}" destId="{E5AEBBD7-128D-4B01-9B49-5F5A2AF9D504}" srcOrd="7" destOrd="0" parTransId="{BDF77E29-6636-43C8-86B7-9062AAAD4E75}" sibTransId="{865B9777-2FD8-43C2-A233-605DB40C7620}"/>
    <dgm:cxn modelId="{1C3619F5-D101-4512-A4CC-E160A07F101C}" srcId="{D5E57BE9-E381-4647-BBDC-613EFD6849F5}" destId="{EDDDD93E-720A-4B75-ADAB-7B43A1EA4286}" srcOrd="2" destOrd="0" parTransId="{A40E2EED-3111-42E2-934A-DBE90763CADC}" sibTransId="{BBC8FFDD-F8A1-49F8-B833-88420EB341E3}"/>
    <dgm:cxn modelId="{5131DC1D-A08F-4E72-8E3A-9D80FB349D16}" type="presOf" srcId="{9041463F-BE01-4066-8866-7704AF7385AA}" destId="{59CFBB35-6B19-42C7-AD09-90D2F184E2A5}" srcOrd="0" destOrd="0" presId="urn:microsoft.com/office/officeart/2008/layout/LinedList"/>
    <dgm:cxn modelId="{715985A8-F2C2-4263-80DD-A217DB04CF36}" type="presOf" srcId="{7A951DCA-AC07-4390-85F2-5002A3EF86E3}" destId="{0AEC059B-EF94-4676-960C-3FE0B116A58E}" srcOrd="0" destOrd="0" presId="urn:microsoft.com/office/officeart/2008/layout/LinedList"/>
    <dgm:cxn modelId="{63B4EF77-89B7-41B5-97A2-DEA978866C0B}" type="presParOf" srcId="{63B1A808-9EBB-43DF-98FB-6FD732EF830D}" destId="{41117296-DFC5-4E53-9D60-CDD6C3C5D798}" srcOrd="0" destOrd="0" presId="urn:microsoft.com/office/officeart/2008/layout/LinedList"/>
    <dgm:cxn modelId="{11B73D95-71ED-42A0-8C27-651C7F43FA99}" type="presParOf" srcId="{63B1A808-9EBB-43DF-98FB-6FD732EF830D}" destId="{547D553F-CA97-45A7-B9F0-25C05CFF56AC}" srcOrd="1" destOrd="0" presId="urn:microsoft.com/office/officeart/2008/layout/LinedList"/>
    <dgm:cxn modelId="{F0502001-0AB4-4028-BE3B-C4E85CF37EBB}" type="presParOf" srcId="{547D553F-CA97-45A7-B9F0-25C05CFF56AC}" destId="{0AEC059B-EF94-4676-960C-3FE0B116A58E}" srcOrd="0" destOrd="0" presId="urn:microsoft.com/office/officeart/2008/layout/LinedList"/>
    <dgm:cxn modelId="{10B8B9EB-5F34-4F4C-9618-482B0D2857BC}" type="presParOf" srcId="{547D553F-CA97-45A7-B9F0-25C05CFF56AC}" destId="{D7E1D5CD-3849-46D7-99E4-D71ED8ED84B4}" srcOrd="1" destOrd="0" presId="urn:microsoft.com/office/officeart/2008/layout/LinedList"/>
    <dgm:cxn modelId="{3D6BA280-19C4-415E-853D-DD28C2CC9B7E}" type="presParOf" srcId="{63B1A808-9EBB-43DF-98FB-6FD732EF830D}" destId="{B3F9F7EF-143E-484A-BFB0-D06D4781A521}" srcOrd="2" destOrd="0" presId="urn:microsoft.com/office/officeart/2008/layout/LinedList"/>
    <dgm:cxn modelId="{5C96B357-D235-4822-A801-AFFD0A84AAE4}" type="presParOf" srcId="{63B1A808-9EBB-43DF-98FB-6FD732EF830D}" destId="{C891D1AD-C20E-4BEC-9D33-1A130E1CA96E}" srcOrd="3" destOrd="0" presId="urn:microsoft.com/office/officeart/2008/layout/LinedList"/>
    <dgm:cxn modelId="{1B216C33-897A-4315-B731-E69A75E10DAC}" type="presParOf" srcId="{C891D1AD-C20E-4BEC-9D33-1A130E1CA96E}" destId="{7B2068A6-4C80-4F41-A606-7E48F3EC3463}" srcOrd="0" destOrd="0" presId="urn:microsoft.com/office/officeart/2008/layout/LinedList"/>
    <dgm:cxn modelId="{69D506F8-F7AF-48A4-B952-4AF71A5B8816}" type="presParOf" srcId="{C891D1AD-C20E-4BEC-9D33-1A130E1CA96E}" destId="{6797C3C2-E2D1-4A5B-9BDC-99399D6A9C62}" srcOrd="1" destOrd="0" presId="urn:microsoft.com/office/officeart/2008/layout/LinedList"/>
    <dgm:cxn modelId="{56F268F6-8282-4208-B79A-698294DE21C9}" type="presParOf" srcId="{63B1A808-9EBB-43DF-98FB-6FD732EF830D}" destId="{113EFF05-EA91-4446-9314-0EA9A61A6FF7}" srcOrd="4" destOrd="0" presId="urn:microsoft.com/office/officeart/2008/layout/LinedList"/>
    <dgm:cxn modelId="{0B1D20C2-09E6-4BE7-8EE4-2FAFB450997E}" type="presParOf" srcId="{63B1A808-9EBB-43DF-98FB-6FD732EF830D}" destId="{19ABB30A-B894-4E76-BD67-018FD43FC303}" srcOrd="5" destOrd="0" presId="urn:microsoft.com/office/officeart/2008/layout/LinedList"/>
    <dgm:cxn modelId="{EDBB64F7-12CB-490A-956A-7BBB7F49F361}" type="presParOf" srcId="{19ABB30A-B894-4E76-BD67-018FD43FC303}" destId="{03125C9A-0A1A-4879-8CA5-AF9DFC772E84}" srcOrd="0" destOrd="0" presId="urn:microsoft.com/office/officeart/2008/layout/LinedList"/>
    <dgm:cxn modelId="{A6ADF909-0FE6-4875-BD01-AFDFD9C1B075}" type="presParOf" srcId="{19ABB30A-B894-4E76-BD67-018FD43FC303}" destId="{1501A3D8-F3C3-4873-A639-5DF468CA3EFA}" srcOrd="1" destOrd="0" presId="urn:microsoft.com/office/officeart/2008/layout/LinedList"/>
    <dgm:cxn modelId="{1008F4C4-4610-4FE5-821A-77D39D593987}" type="presParOf" srcId="{63B1A808-9EBB-43DF-98FB-6FD732EF830D}" destId="{1E985CB3-EFEE-45C5-A770-9DC54BD8D44D}" srcOrd="6" destOrd="0" presId="urn:microsoft.com/office/officeart/2008/layout/LinedList"/>
    <dgm:cxn modelId="{0D530ABB-16DD-4EBB-8BB7-6E51F8D6DF04}" type="presParOf" srcId="{63B1A808-9EBB-43DF-98FB-6FD732EF830D}" destId="{67046D32-DE17-4923-984F-854287B4F53E}" srcOrd="7" destOrd="0" presId="urn:microsoft.com/office/officeart/2008/layout/LinedList"/>
    <dgm:cxn modelId="{DD78FE49-7573-422C-83A9-F985225DBA18}" type="presParOf" srcId="{67046D32-DE17-4923-984F-854287B4F53E}" destId="{027E292F-8EFE-4252-B990-4E589C04695D}" srcOrd="0" destOrd="0" presId="urn:microsoft.com/office/officeart/2008/layout/LinedList"/>
    <dgm:cxn modelId="{AE313B60-DD92-4B89-BBF8-AEE37FF8BD0F}" type="presParOf" srcId="{67046D32-DE17-4923-984F-854287B4F53E}" destId="{C98EBDCD-FCD2-40EB-A4A7-A94F70786F51}" srcOrd="1" destOrd="0" presId="urn:microsoft.com/office/officeart/2008/layout/LinedList"/>
    <dgm:cxn modelId="{1C81670B-274E-449D-9669-784C400F42CF}" type="presParOf" srcId="{63B1A808-9EBB-43DF-98FB-6FD732EF830D}" destId="{96343ADF-8D97-4A80-9096-33063030B836}" srcOrd="8" destOrd="0" presId="urn:microsoft.com/office/officeart/2008/layout/LinedList"/>
    <dgm:cxn modelId="{A51FE78B-6C86-4484-B819-7AED9245FF19}" type="presParOf" srcId="{63B1A808-9EBB-43DF-98FB-6FD732EF830D}" destId="{E1A7F539-79F7-44DC-AE9A-8AA0DBE30413}" srcOrd="9" destOrd="0" presId="urn:microsoft.com/office/officeart/2008/layout/LinedList"/>
    <dgm:cxn modelId="{29EDA1C4-1DA1-4B5E-A31E-0B8126FF1FDD}" type="presParOf" srcId="{E1A7F539-79F7-44DC-AE9A-8AA0DBE30413}" destId="{59CFBB35-6B19-42C7-AD09-90D2F184E2A5}" srcOrd="0" destOrd="0" presId="urn:microsoft.com/office/officeart/2008/layout/LinedList"/>
    <dgm:cxn modelId="{FB3E3AA3-6C02-4415-93B8-790C5F4DF44D}" type="presParOf" srcId="{E1A7F539-79F7-44DC-AE9A-8AA0DBE30413}" destId="{9A275364-0F7D-46EE-BCAE-AC77ED567415}" srcOrd="1" destOrd="0" presId="urn:microsoft.com/office/officeart/2008/layout/LinedList"/>
    <dgm:cxn modelId="{72021AC7-9343-4CD0-B379-17E1B7EFDB46}" type="presParOf" srcId="{63B1A808-9EBB-43DF-98FB-6FD732EF830D}" destId="{CA96D490-6235-449A-A87E-5C179BCAABEE}" srcOrd="10" destOrd="0" presId="urn:microsoft.com/office/officeart/2008/layout/LinedList"/>
    <dgm:cxn modelId="{EE8FC9E7-518E-4FA9-A4B0-16DFBE5363A2}" type="presParOf" srcId="{63B1A808-9EBB-43DF-98FB-6FD732EF830D}" destId="{205F302A-F289-4BCF-9E46-21F952263F69}" srcOrd="11" destOrd="0" presId="urn:microsoft.com/office/officeart/2008/layout/LinedList"/>
    <dgm:cxn modelId="{B9C33001-085B-4F22-94EC-1190B95BF07E}" type="presParOf" srcId="{205F302A-F289-4BCF-9E46-21F952263F69}" destId="{9CDE91E3-DCAF-4B67-B5C8-A2F64B2C6DC1}" srcOrd="0" destOrd="0" presId="urn:microsoft.com/office/officeart/2008/layout/LinedList"/>
    <dgm:cxn modelId="{BA2BDE47-BCA8-4A30-A482-5C3BEFC4BB46}" type="presParOf" srcId="{205F302A-F289-4BCF-9E46-21F952263F69}" destId="{DD138B62-4B33-4663-8C8E-0196C927A970}" srcOrd="1" destOrd="0" presId="urn:microsoft.com/office/officeart/2008/layout/LinedList"/>
    <dgm:cxn modelId="{227F441E-3B40-4687-A8D3-5FE7A636DE9C}" type="presParOf" srcId="{63B1A808-9EBB-43DF-98FB-6FD732EF830D}" destId="{94C767AB-28C3-4D6B-BC8D-1C6A2C6D622C}" srcOrd="12" destOrd="0" presId="urn:microsoft.com/office/officeart/2008/layout/LinedList"/>
    <dgm:cxn modelId="{A39D9858-D07D-4E32-B62C-F54C30214B17}" type="presParOf" srcId="{63B1A808-9EBB-43DF-98FB-6FD732EF830D}" destId="{EFC5144C-D8C2-46B4-895A-F1A51DC2C486}" srcOrd="13" destOrd="0" presId="urn:microsoft.com/office/officeart/2008/layout/LinedList"/>
    <dgm:cxn modelId="{86735198-B4A7-4683-8736-EDD40100DCE1}" type="presParOf" srcId="{EFC5144C-D8C2-46B4-895A-F1A51DC2C486}" destId="{D79E5181-088B-4C88-97DD-B498711841D2}" srcOrd="0" destOrd="0" presId="urn:microsoft.com/office/officeart/2008/layout/LinedList"/>
    <dgm:cxn modelId="{16374B9D-CDEB-4317-828E-EDD67061879C}" type="presParOf" srcId="{EFC5144C-D8C2-46B4-895A-F1A51DC2C486}" destId="{EA5BD0F7-930D-4BEB-89C2-19355AF1E1FD}" srcOrd="1" destOrd="0" presId="urn:microsoft.com/office/officeart/2008/layout/LinedList"/>
    <dgm:cxn modelId="{74ABBEB8-986B-478E-BD69-7A7365222B4D}" type="presParOf" srcId="{63B1A808-9EBB-43DF-98FB-6FD732EF830D}" destId="{6C71C79D-F964-4581-AF3E-2CCA190037E1}" srcOrd="14" destOrd="0" presId="urn:microsoft.com/office/officeart/2008/layout/LinedList"/>
    <dgm:cxn modelId="{E6F91343-6A96-40E8-999C-1207BAD923EF}" type="presParOf" srcId="{63B1A808-9EBB-43DF-98FB-6FD732EF830D}" destId="{F3FCD183-6B3D-418D-B4BD-7BAB770A527C}" srcOrd="15" destOrd="0" presId="urn:microsoft.com/office/officeart/2008/layout/LinedList"/>
    <dgm:cxn modelId="{2627F000-FD23-4543-AC57-E309792F73A0}" type="presParOf" srcId="{F3FCD183-6B3D-418D-B4BD-7BAB770A527C}" destId="{D44B7646-CBC8-447D-86E2-26CF4491333B}" srcOrd="0" destOrd="0" presId="urn:microsoft.com/office/officeart/2008/layout/LinedList"/>
    <dgm:cxn modelId="{8BEA3E7D-2EB3-41D4-8ADA-C881C5E07594}" type="presParOf" srcId="{F3FCD183-6B3D-418D-B4BD-7BAB770A527C}" destId="{2B26C2F9-355D-4D13-9B3E-4AB75851AF7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6622E0-4CE0-45E7-A1A6-A75C467E520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2024E9B-87F0-4B1D-8F3B-714463205EEC}">
      <dgm:prSet custT="1"/>
      <dgm:spPr/>
      <dgm:t>
        <a:bodyPr/>
        <a:lstStyle/>
        <a:p>
          <a:r>
            <a:rPr lang="en-US" sz="2400" dirty="0">
              <a:solidFill>
                <a:schemeClr val="tx1"/>
              </a:solidFill>
              <a:latin typeface="Bebas Neue" panose="020B0606020202050201" pitchFamily="34" charset="0"/>
              <a:cs typeface="Aharoni" panose="02010803020104030203" pitchFamily="2" charset="-79"/>
            </a:rPr>
            <a:t>IHRL rights and duties to remedies for Serious or Gross violations of rights. </a:t>
          </a:r>
        </a:p>
        <a:p>
          <a:endParaRPr lang="en-US" sz="2400" dirty="0">
            <a:solidFill>
              <a:schemeClr val="tx1"/>
            </a:solidFill>
            <a:latin typeface="Bebas Neue" panose="020B0606020202050201" pitchFamily="34" charset="0"/>
            <a:cs typeface="Aharoni" panose="02010803020104030203" pitchFamily="2" charset="-79"/>
          </a:endParaRPr>
        </a:p>
        <a:p>
          <a:r>
            <a:rPr lang="en-US" sz="2400" dirty="0">
              <a:solidFill>
                <a:schemeClr val="tx1"/>
              </a:solidFill>
              <a:latin typeface="Bebas Neue" panose="020B0606020202050201" pitchFamily="34" charset="0"/>
              <a:cs typeface="Aharoni" panose="02010803020104030203" pitchFamily="2" charset="-79"/>
            </a:rPr>
            <a:t>Include rights to: </a:t>
          </a:r>
        </a:p>
      </dgm:t>
    </dgm:pt>
    <dgm:pt modelId="{61A7FAE1-9CB7-4E4E-9212-811D27DFF22C}" type="parTrans" cxnId="{72AF8404-661E-47E2-9215-861E22C38C84}">
      <dgm:prSet/>
      <dgm:spPr/>
      <dgm:t>
        <a:bodyPr/>
        <a:lstStyle/>
        <a:p>
          <a:endParaRPr lang="en-US" sz="2400"/>
        </a:p>
      </dgm:t>
    </dgm:pt>
    <dgm:pt modelId="{998E8FDB-4606-4592-8CA2-526863043E36}" type="sibTrans" cxnId="{72AF8404-661E-47E2-9215-861E22C38C84}">
      <dgm:prSet/>
      <dgm:spPr/>
      <dgm:t>
        <a:bodyPr/>
        <a:lstStyle/>
        <a:p>
          <a:endParaRPr lang="en-US" sz="2400"/>
        </a:p>
      </dgm:t>
    </dgm:pt>
    <dgm:pt modelId="{B429055A-061A-463B-A89D-F5C42556F54D}">
      <dgm:prSet custT="1"/>
      <dgm:spPr/>
      <dgm:t>
        <a:bodyPr/>
        <a:lstStyle/>
        <a:p>
          <a:r>
            <a:rPr lang="en-US" sz="2400" dirty="0">
              <a:solidFill>
                <a:schemeClr val="tx1"/>
              </a:solidFill>
            </a:rPr>
            <a:t>Truth</a:t>
          </a:r>
        </a:p>
        <a:p>
          <a:r>
            <a:rPr lang="en-US" sz="2000" dirty="0">
              <a:solidFill>
                <a:schemeClr val="tx1"/>
              </a:solidFill>
            </a:rPr>
            <a:t>Investigation and judicial determination </a:t>
          </a:r>
        </a:p>
      </dgm:t>
    </dgm:pt>
    <dgm:pt modelId="{0EC27BFD-F507-4A45-9687-A8DCF1C0694D}" type="parTrans" cxnId="{FAC96956-72AA-4ACE-A024-0A3D7983418E}">
      <dgm:prSet/>
      <dgm:spPr/>
      <dgm:t>
        <a:bodyPr/>
        <a:lstStyle/>
        <a:p>
          <a:endParaRPr lang="en-US" sz="2400"/>
        </a:p>
      </dgm:t>
    </dgm:pt>
    <dgm:pt modelId="{CDAF4D2C-CB62-49F3-B4B0-BE3290A4271D}" type="sibTrans" cxnId="{FAC96956-72AA-4ACE-A024-0A3D7983418E}">
      <dgm:prSet/>
      <dgm:spPr/>
      <dgm:t>
        <a:bodyPr/>
        <a:lstStyle/>
        <a:p>
          <a:endParaRPr lang="en-US" sz="2400"/>
        </a:p>
      </dgm:t>
    </dgm:pt>
    <dgm:pt modelId="{E4E2C9C6-8119-45EC-AD81-5757A2CB098A}">
      <dgm:prSet custT="1"/>
      <dgm:spPr/>
      <dgm:t>
        <a:bodyPr/>
        <a:lstStyle/>
        <a:p>
          <a:r>
            <a:rPr lang="en-US" sz="2400" dirty="0">
              <a:solidFill>
                <a:schemeClr val="tx1"/>
              </a:solidFill>
            </a:rPr>
            <a:t>Redress for victims </a:t>
          </a:r>
        </a:p>
      </dgm:t>
    </dgm:pt>
    <dgm:pt modelId="{FB5273FD-837B-4B3D-9163-6D303A53D2F4}" type="parTrans" cxnId="{5AE14336-47AA-4857-810A-59F5F774233F}">
      <dgm:prSet/>
      <dgm:spPr/>
      <dgm:t>
        <a:bodyPr/>
        <a:lstStyle/>
        <a:p>
          <a:endParaRPr lang="en-US" sz="2400"/>
        </a:p>
      </dgm:t>
    </dgm:pt>
    <dgm:pt modelId="{007BC197-FEB4-4745-841C-DE7AC6817AFC}" type="sibTrans" cxnId="{5AE14336-47AA-4857-810A-59F5F774233F}">
      <dgm:prSet/>
      <dgm:spPr/>
      <dgm:t>
        <a:bodyPr/>
        <a:lstStyle/>
        <a:p>
          <a:endParaRPr lang="en-US" sz="2400"/>
        </a:p>
      </dgm:t>
    </dgm:pt>
    <dgm:pt modelId="{339C8FE7-DFBB-4777-90A6-4EA77CBEF63C}">
      <dgm:prSet custT="1"/>
      <dgm:spPr/>
      <dgm:t>
        <a:bodyPr/>
        <a:lstStyle/>
        <a:p>
          <a:r>
            <a:rPr lang="en-US" sz="2400" dirty="0">
              <a:solidFill>
                <a:schemeClr val="tx1"/>
              </a:solidFill>
            </a:rPr>
            <a:t>Accountability for perpetrators  </a:t>
          </a:r>
        </a:p>
      </dgm:t>
    </dgm:pt>
    <dgm:pt modelId="{E74AFBDF-017B-4CCF-90BD-B92E67ADEA9A}" type="parTrans" cxnId="{31039D17-A943-4EFB-BAE9-4B5B2F7FA620}">
      <dgm:prSet/>
      <dgm:spPr/>
      <dgm:t>
        <a:bodyPr/>
        <a:lstStyle/>
        <a:p>
          <a:endParaRPr lang="en-US" sz="2400"/>
        </a:p>
      </dgm:t>
    </dgm:pt>
    <dgm:pt modelId="{D048E85E-9D50-4B11-A061-9F350F6BCB6E}" type="sibTrans" cxnId="{31039D17-A943-4EFB-BAE9-4B5B2F7FA620}">
      <dgm:prSet/>
      <dgm:spPr/>
      <dgm:t>
        <a:bodyPr/>
        <a:lstStyle/>
        <a:p>
          <a:endParaRPr lang="en-US" sz="2400"/>
        </a:p>
      </dgm:t>
    </dgm:pt>
    <dgm:pt modelId="{A7C290B3-03BD-4718-A10A-DF8431DD3F5D}">
      <dgm:prSet custT="1"/>
      <dgm:spPr/>
      <dgm:t>
        <a:bodyPr/>
        <a:lstStyle/>
        <a:p>
          <a:r>
            <a:rPr lang="en-US" sz="2400" dirty="0">
              <a:solidFill>
                <a:schemeClr val="tx1"/>
              </a:solidFill>
            </a:rPr>
            <a:t>Measures to prevent recurrence </a:t>
          </a:r>
        </a:p>
      </dgm:t>
    </dgm:pt>
    <dgm:pt modelId="{1C9A3357-4286-492E-A4FE-2B58B908FE02}" type="parTrans" cxnId="{2EF2E54B-BDF7-4BD4-9F10-01DB2639B711}">
      <dgm:prSet/>
      <dgm:spPr/>
      <dgm:t>
        <a:bodyPr/>
        <a:lstStyle/>
        <a:p>
          <a:endParaRPr lang="en-US" sz="2400"/>
        </a:p>
      </dgm:t>
    </dgm:pt>
    <dgm:pt modelId="{63C89E40-62D9-4C0D-AE56-61865234D7AA}" type="sibTrans" cxnId="{2EF2E54B-BDF7-4BD4-9F10-01DB2639B711}">
      <dgm:prSet/>
      <dgm:spPr/>
      <dgm:t>
        <a:bodyPr/>
        <a:lstStyle/>
        <a:p>
          <a:endParaRPr lang="en-US" sz="2400"/>
        </a:p>
      </dgm:t>
    </dgm:pt>
    <dgm:pt modelId="{2416E147-5E51-4AA4-AD4C-FAC9B63E33EE}" type="pres">
      <dgm:prSet presAssocID="{0F6622E0-4CE0-45E7-A1A6-A75C467E5202}" presName="vert0" presStyleCnt="0">
        <dgm:presLayoutVars>
          <dgm:dir/>
          <dgm:animOne val="branch"/>
          <dgm:animLvl val="lvl"/>
        </dgm:presLayoutVars>
      </dgm:prSet>
      <dgm:spPr/>
      <dgm:t>
        <a:bodyPr/>
        <a:lstStyle/>
        <a:p>
          <a:endParaRPr lang="en-US"/>
        </a:p>
      </dgm:t>
    </dgm:pt>
    <dgm:pt modelId="{906ECABC-4CD3-407C-BC14-3771DC4512C1}" type="pres">
      <dgm:prSet presAssocID="{62024E9B-87F0-4B1D-8F3B-714463205EEC}" presName="thickLine" presStyleLbl="alignNode1" presStyleIdx="0" presStyleCnt="1"/>
      <dgm:spPr/>
    </dgm:pt>
    <dgm:pt modelId="{0114652A-7C15-4844-8870-D51074A62C73}" type="pres">
      <dgm:prSet presAssocID="{62024E9B-87F0-4B1D-8F3B-714463205EEC}" presName="horz1" presStyleCnt="0"/>
      <dgm:spPr/>
    </dgm:pt>
    <dgm:pt modelId="{C0AEDE18-D7B6-4E4B-8903-17C456C064A5}" type="pres">
      <dgm:prSet presAssocID="{62024E9B-87F0-4B1D-8F3B-714463205EEC}" presName="tx1" presStyleLbl="revTx" presStyleIdx="0" presStyleCnt="5" custScaleX="176444"/>
      <dgm:spPr/>
      <dgm:t>
        <a:bodyPr/>
        <a:lstStyle/>
        <a:p>
          <a:endParaRPr lang="en-US"/>
        </a:p>
      </dgm:t>
    </dgm:pt>
    <dgm:pt modelId="{57B5D173-E4E5-4E06-9670-A5EB406BEAEB}" type="pres">
      <dgm:prSet presAssocID="{62024E9B-87F0-4B1D-8F3B-714463205EEC}" presName="vert1" presStyleCnt="0"/>
      <dgm:spPr/>
    </dgm:pt>
    <dgm:pt modelId="{4C066E49-08DA-4252-8990-BA250A69E06E}" type="pres">
      <dgm:prSet presAssocID="{B429055A-061A-463B-A89D-F5C42556F54D}" presName="vertSpace2a" presStyleCnt="0"/>
      <dgm:spPr/>
    </dgm:pt>
    <dgm:pt modelId="{5BA679EA-4116-4D59-8405-880C51FAC2EA}" type="pres">
      <dgm:prSet presAssocID="{B429055A-061A-463B-A89D-F5C42556F54D}" presName="horz2" presStyleCnt="0"/>
      <dgm:spPr/>
    </dgm:pt>
    <dgm:pt modelId="{DCE15638-E8DC-4A15-975F-B60DDD908015}" type="pres">
      <dgm:prSet presAssocID="{B429055A-061A-463B-A89D-F5C42556F54D}" presName="horzSpace2" presStyleCnt="0"/>
      <dgm:spPr/>
    </dgm:pt>
    <dgm:pt modelId="{3C6F1B0E-B395-4227-B9B4-F507291B59DA}" type="pres">
      <dgm:prSet presAssocID="{B429055A-061A-463B-A89D-F5C42556F54D}" presName="tx2" presStyleLbl="revTx" presStyleIdx="1" presStyleCnt="5"/>
      <dgm:spPr/>
      <dgm:t>
        <a:bodyPr/>
        <a:lstStyle/>
        <a:p>
          <a:endParaRPr lang="en-US"/>
        </a:p>
      </dgm:t>
    </dgm:pt>
    <dgm:pt modelId="{52D19583-F56E-4F6A-BC8C-E4C1AC772049}" type="pres">
      <dgm:prSet presAssocID="{B429055A-061A-463B-A89D-F5C42556F54D}" presName="vert2" presStyleCnt="0"/>
      <dgm:spPr/>
    </dgm:pt>
    <dgm:pt modelId="{5F26C6A6-E193-42DD-B69E-F71E6B29A847}" type="pres">
      <dgm:prSet presAssocID="{B429055A-061A-463B-A89D-F5C42556F54D}" presName="thinLine2b" presStyleLbl="callout" presStyleIdx="0" presStyleCnt="4"/>
      <dgm:spPr/>
    </dgm:pt>
    <dgm:pt modelId="{DC244E57-373C-4CB0-8F7E-21F0811673DF}" type="pres">
      <dgm:prSet presAssocID="{B429055A-061A-463B-A89D-F5C42556F54D}" presName="vertSpace2b" presStyleCnt="0"/>
      <dgm:spPr/>
    </dgm:pt>
    <dgm:pt modelId="{575926A5-E8BE-4D00-8976-3EB86FCA8813}" type="pres">
      <dgm:prSet presAssocID="{E4E2C9C6-8119-45EC-AD81-5757A2CB098A}" presName="horz2" presStyleCnt="0"/>
      <dgm:spPr/>
    </dgm:pt>
    <dgm:pt modelId="{11CFEB38-4CCD-49CD-AAA2-00010A3D4CB2}" type="pres">
      <dgm:prSet presAssocID="{E4E2C9C6-8119-45EC-AD81-5757A2CB098A}" presName="horzSpace2" presStyleCnt="0"/>
      <dgm:spPr/>
    </dgm:pt>
    <dgm:pt modelId="{A9C5C62F-6406-4E90-B2C5-34E745868B92}" type="pres">
      <dgm:prSet presAssocID="{E4E2C9C6-8119-45EC-AD81-5757A2CB098A}" presName="tx2" presStyleLbl="revTx" presStyleIdx="2" presStyleCnt="5"/>
      <dgm:spPr/>
      <dgm:t>
        <a:bodyPr/>
        <a:lstStyle/>
        <a:p>
          <a:endParaRPr lang="en-US"/>
        </a:p>
      </dgm:t>
    </dgm:pt>
    <dgm:pt modelId="{24EC6C9A-EEAD-4C63-A278-928234FD54CB}" type="pres">
      <dgm:prSet presAssocID="{E4E2C9C6-8119-45EC-AD81-5757A2CB098A}" presName="vert2" presStyleCnt="0"/>
      <dgm:spPr/>
    </dgm:pt>
    <dgm:pt modelId="{1E0E60D4-8539-4F87-8356-6C25A0DDACD9}" type="pres">
      <dgm:prSet presAssocID="{E4E2C9C6-8119-45EC-AD81-5757A2CB098A}" presName="thinLine2b" presStyleLbl="callout" presStyleIdx="1" presStyleCnt="4"/>
      <dgm:spPr/>
    </dgm:pt>
    <dgm:pt modelId="{97212F69-2E97-4802-839F-E084F494A539}" type="pres">
      <dgm:prSet presAssocID="{E4E2C9C6-8119-45EC-AD81-5757A2CB098A}" presName="vertSpace2b" presStyleCnt="0"/>
      <dgm:spPr/>
    </dgm:pt>
    <dgm:pt modelId="{A6152C6B-C692-4729-B863-595431048B0B}" type="pres">
      <dgm:prSet presAssocID="{339C8FE7-DFBB-4777-90A6-4EA77CBEF63C}" presName="horz2" presStyleCnt="0"/>
      <dgm:spPr/>
    </dgm:pt>
    <dgm:pt modelId="{19DB1393-A900-4CC4-9C2A-902760BDBDD9}" type="pres">
      <dgm:prSet presAssocID="{339C8FE7-DFBB-4777-90A6-4EA77CBEF63C}" presName="horzSpace2" presStyleCnt="0"/>
      <dgm:spPr/>
    </dgm:pt>
    <dgm:pt modelId="{434B71C2-CBBD-4E87-AE43-FB7A8F696803}" type="pres">
      <dgm:prSet presAssocID="{339C8FE7-DFBB-4777-90A6-4EA77CBEF63C}" presName="tx2" presStyleLbl="revTx" presStyleIdx="3" presStyleCnt="5"/>
      <dgm:spPr/>
      <dgm:t>
        <a:bodyPr/>
        <a:lstStyle/>
        <a:p>
          <a:endParaRPr lang="en-US"/>
        </a:p>
      </dgm:t>
    </dgm:pt>
    <dgm:pt modelId="{E97361DB-65C8-4262-AE3B-95E06744E718}" type="pres">
      <dgm:prSet presAssocID="{339C8FE7-DFBB-4777-90A6-4EA77CBEF63C}" presName="vert2" presStyleCnt="0"/>
      <dgm:spPr/>
    </dgm:pt>
    <dgm:pt modelId="{CE8F84F4-8227-4FED-8A1A-A50561D15E61}" type="pres">
      <dgm:prSet presAssocID="{339C8FE7-DFBB-4777-90A6-4EA77CBEF63C}" presName="thinLine2b" presStyleLbl="callout" presStyleIdx="2" presStyleCnt="4"/>
      <dgm:spPr/>
    </dgm:pt>
    <dgm:pt modelId="{B79178AD-A95B-46F7-934B-B2CF1D52B601}" type="pres">
      <dgm:prSet presAssocID="{339C8FE7-DFBB-4777-90A6-4EA77CBEF63C}" presName="vertSpace2b" presStyleCnt="0"/>
      <dgm:spPr/>
    </dgm:pt>
    <dgm:pt modelId="{142A2A12-E31F-46C7-952B-3A5D3B3A2979}" type="pres">
      <dgm:prSet presAssocID="{A7C290B3-03BD-4718-A10A-DF8431DD3F5D}" presName="horz2" presStyleCnt="0"/>
      <dgm:spPr/>
    </dgm:pt>
    <dgm:pt modelId="{69DB1783-E69E-4A70-891C-DE18BEEC5253}" type="pres">
      <dgm:prSet presAssocID="{A7C290B3-03BD-4718-A10A-DF8431DD3F5D}" presName="horzSpace2" presStyleCnt="0"/>
      <dgm:spPr/>
    </dgm:pt>
    <dgm:pt modelId="{C2EBB8CC-FF00-4ED0-8F57-3D4F388FA295}" type="pres">
      <dgm:prSet presAssocID="{A7C290B3-03BD-4718-A10A-DF8431DD3F5D}" presName="tx2" presStyleLbl="revTx" presStyleIdx="4" presStyleCnt="5"/>
      <dgm:spPr/>
      <dgm:t>
        <a:bodyPr/>
        <a:lstStyle/>
        <a:p>
          <a:endParaRPr lang="en-US"/>
        </a:p>
      </dgm:t>
    </dgm:pt>
    <dgm:pt modelId="{170AC26A-3B8D-4DF4-A6D2-D359AC2ABBB9}" type="pres">
      <dgm:prSet presAssocID="{A7C290B3-03BD-4718-A10A-DF8431DD3F5D}" presName="vert2" presStyleCnt="0"/>
      <dgm:spPr/>
    </dgm:pt>
    <dgm:pt modelId="{D878FBF9-8F9E-4355-AAD6-8F552A4F0FD1}" type="pres">
      <dgm:prSet presAssocID="{A7C290B3-03BD-4718-A10A-DF8431DD3F5D}" presName="thinLine2b" presStyleLbl="callout" presStyleIdx="3" presStyleCnt="4"/>
      <dgm:spPr/>
    </dgm:pt>
    <dgm:pt modelId="{9F49BBE3-FCBE-4D26-B7DC-193F2666CE6C}" type="pres">
      <dgm:prSet presAssocID="{A7C290B3-03BD-4718-A10A-DF8431DD3F5D}" presName="vertSpace2b" presStyleCnt="0"/>
      <dgm:spPr/>
    </dgm:pt>
  </dgm:ptLst>
  <dgm:cxnLst>
    <dgm:cxn modelId="{72AF8404-661E-47E2-9215-861E22C38C84}" srcId="{0F6622E0-4CE0-45E7-A1A6-A75C467E5202}" destId="{62024E9B-87F0-4B1D-8F3B-714463205EEC}" srcOrd="0" destOrd="0" parTransId="{61A7FAE1-9CB7-4E4E-9212-811D27DFF22C}" sibTransId="{998E8FDB-4606-4592-8CA2-526863043E36}"/>
    <dgm:cxn modelId="{2EF2E54B-BDF7-4BD4-9F10-01DB2639B711}" srcId="{62024E9B-87F0-4B1D-8F3B-714463205EEC}" destId="{A7C290B3-03BD-4718-A10A-DF8431DD3F5D}" srcOrd="3" destOrd="0" parTransId="{1C9A3357-4286-492E-A4FE-2B58B908FE02}" sibTransId="{63C89E40-62D9-4C0D-AE56-61865234D7AA}"/>
    <dgm:cxn modelId="{F6F3A7DA-87E7-433F-B866-BBABE9298380}" type="presOf" srcId="{339C8FE7-DFBB-4777-90A6-4EA77CBEF63C}" destId="{434B71C2-CBBD-4E87-AE43-FB7A8F696803}" srcOrd="0" destOrd="0" presId="urn:microsoft.com/office/officeart/2008/layout/LinedList"/>
    <dgm:cxn modelId="{FAC96956-72AA-4ACE-A024-0A3D7983418E}" srcId="{62024E9B-87F0-4B1D-8F3B-714463205EEC}" destId="{B429055A-061A-463B-A89D-F5C42556F54D}" srcOrd="0" destOrd="0" parTransId="{0EC27BFD-F507-4A45-9687-A8DCF1C0694D}" sibTransId="{CDAF4D2C-CB62-49F3-B4B0-BE3290A4271D}"/>
    <dgm:cxn modelId="{5AE14336-47AA-4857-810A-59F5F774233F}" srcId="{62024E9B-87F0-4B1D-8F3B-714463205EEC}" destId="{E4E2C9C6-8119-45EC-AD81-5757A2CB098A}" srcOrd="1" destOrd="0" parTransId="{FB5273FD-837B-4B3D-9163-6D303A53D2F4}" sibTransId="{007BC197-FEB4-4745-841C-DE7AC6817AFC}"/>
    <dgm:cxn modelId="{31039D17-A943-4EFB-BAE9-4B5B2F7FA620}" srcId="{62024E9B-87F0-4B1D-8F3B-714463205EEC}" destId="{339C8FE7-DFBB-4777-90A6-4EA77CBEF63C}" srcOrd="2" destOrd="0" parTransId="{E74AFBDF-017B-4CCF-90BD-B92E67ADEA9A}" sibTransId="{D048E85E-9D50-4B11-A061-9F350F6BCB6E}"/>
    <dgm:cxn modelId="{E277FA05-4B61-4A25-8BCD-2F9F3563C577}" type="presOf" srcId="{A7C290B3-03BD-4718-A10A-DF8431DD3F5D}" destId="{C2EBB8CC-FF00-4ED0-8F57-3D4F388FA295}" srcOrd="0" destOrd="0" presId="urn:microsoft.com/office/officeart/2008/layout/LinedList"/>
    <dgm:cxn modelId="{8E2E50EB-BB20-4B3E-B6F6-388B292C4E6F}" type="presOf" srcId="{B429055A-061A-463B-A89D-F5C42556F54D}" destId="{3C6F1B0E-B395-4227-B9B4-F507291B59DA}" srcOrd="0" destOrd="0" presId="urn:microsoft.com/office/officeart/2008/layout/LinedList"/>
    <dgm:cxn modelId="{F4E99E1E-F33D-4A9A-AD27-28168E847D98}" type="presOf" srcId="{0F6622E0-4CE0-45E7-A1A6-A75C467E5202}" destId="{2416E147-5E51-4AA4-AD4C-FAC9B63E33EE}" srcOrd="0" destOrd="0" presId="urn:microsoft.com/office/officeart/2008/layout/LinedList"/>
    <dgm:cxn modelId="{47F1BEB8-A049-4043-92ED-ACD8A0DCCA37}" type="presOf" srcId="{E4E2C9C6-8119-45EC-AD81-5757A2CB098A}" destId="{A9C5C62F-6406-4E90-B2C5-34E745868B92}" srcOrd="0" destOrd="0" presId="urn:microsoft.com/office/officeart/2008/layout/LinedList"/>
    <dgm:cxn modelId="{460D4B80-122E-478D-9B00-A7BBD73DCF05}" type="presOf" srcId="{62024E9B-87F0-4B1D-8F3B-714463205EEC}" destId="{C0AEDE18-D7B6-4E4B-8903-17C456C064A5}" srcOrd="0" destOrd="0" presId="urn:microsoft.com/office/officeart/2008/layout/LinedList"/>
    <dgm:cxn modelId="{5FD4ABCC-CD2A-4C24-93A7-F710E9C6D15E}" type="presParOf" srcId="{2416E147-5E51-4AA4-AD4C-FAC9B63E33EE}" destId="{906ECABC-4CD3-407C-BC14-3771DC4512C1}" srcOrd="0" destOrd="0" presId="urn:microsoft.com/office/officeart/2008/layout/LinedList"/>
    <dgm:cxn modelId="{B39D1093-B139-410D-B28F-EB5731A027DA}" type="presParOf" srcId="{2416E147-5E51-4AA4-AD4C-FAC9B63E33EE}" destId="{0114652A-7C15-4844-8870-D51074A62C73}" srcOrd="1" destOrd="0" presId="urn:microsoft.com/office/officeart/2008/layout/LinedList"/>
    <dgm:cxn modelId="{D285F8ED-C14A-403E-8EA6-3C9AFB3C5AC2}" type="presParOf" srcId="{0114652A-7C15-4844-8870-D51074A62C73}" destId="{C0AEDE18-D7B6-4E4B-8903-17C456C064A5}" srcOrd="0" destOrd="0" presId="urn:microsoft.com/office/officeart/2008/layout/LinedList"/>
    <dgm:cxn modelId="{4757E901-0439-4F99-9B37-41A32D3E4376}" type="presParOf" srcId="{0114652A-7C15-4844-8870-D51074A62C73}" destId="{57B5D173-E4E5-4E06-9670-A5EB406BEAEB}" srcOrd="1" destOrd="0" presId="urn:microsoft.com/office/officeart/2008/layout/LinedList"/>
    <dgm:cxn modelId="{DA595CE7-69CC-4549-80C4-8E08D82AB9AD}" type="presParOf" srcId="{57B5D173-E4E5-4E06-9670-A5EB406BEAEB}" destId="{4C066E49-08DA-4252-8990-BA250A69E06E}" srcOrd="0" destOrd="0" presId="urn:microsoft.com/office/officeart/2008/layout/LinedList"/>
    <dgm:cxn modelId="{B18BC104-68C7-45E9-8B4A-C22C578E348B}" type="presParOf" srcId="{57B5D173-E4E5-4E06-9670-A5EB406BEAEB}" destId="{5BA679EA-4116-4D59-8405-880C51FAC2EA}" srcOrd="1" destOrd="0" presId="urn:microsoft.com/office/officeart/2008/layout/LinedList"/>
    <dgm:cxn modelId="{BF2DC43B-10CF-40A3-AC7A-66F5B0E64989}" type="presParOf" srcId="{5BA679EA-4116-4D59-8405-880C51FAC2EA}" destId="{DCE15638-E8DC-4A15-975F-B60DDD908015}" srcOrd="0" destOrd="0" presId="urn:microsoft.com/office/officeart/2008/layout/LinedList"/>
    <dgm:cxn modelId="{9BB21029-81DA-4932-AF19-8ACCB949E54D}" type="presParOf" srcId="{5BA679EA-4116-4D59-8405-880C51FAC2EA}" destId="{3C6F1B0E-B395-4227-B9B4-F507291B59DA}" srcOrd="1" destOrd="0" presId="urn:microsoft.com/office/officeart/2008/layout/LinedList"/>
    <dgm:cxn modelId="{50CBC3F0-D026-4159-A1AA-88C4795BA5B3}" type="presParOf" srcId="{5BA679EA-4116-4D59-8405-880C51FAC2EA}" destId="{52D19583-F56E-4F6A-BC8C-E4C1AC772049}" srcOrd="2" destOrd="0" presId="urn:microsoft.com/office/officeart/2008/layout/LinedList"/>
    <dgm:cxn modelId="{F8F97753-8ECF-4908-B578-43861CC89B0E}" type="presParOf" srcId="{57B5D173-E4E5-4E06-9670-A5EB406BEAEB}" destId="{5F26C6A6-E193-42DD-B69E-F71E6B29A847}" srcOrd="2" destOrd="0" presId="urn:microsoft.com/office/officeart/2008/layout/LinedList"/>
    <dgm:cxn modelId="{941E9DA2-52B2-4880-B605-C109BB4F3D52}" type="presParOf" srcId="{57B5D173-E4E5-4E06-9670-A5EB406BEAEB}" destId="{DC244E57-373C-4CB0-8F7E-21F0811673DF}" srcOrd="3" destOrd="0" presId="urn:microsoft.com/office/officeart/2008/layout/LinedList"/>
    <dgm:cxn modelId="{AE6BCC0C-A611-43AE-9873-E82F0F9367B9}" type="presParOf" srcId="{57B5D173-E4E5-4E06-9670-A5EB406BEAEB}" destId="{575926A5-E8BE-4D00-8976-3EB86FCA8813}" srcOrd="4" destOrd="0" presId="urn:microsoft.com/office/officeart/2008/layout/LinedList"/>
    <dgm:cxn modelId="{07371C3E-5ED2-42F9-9015-DC579B13104F}" type="presParOf" srcId="{575926A5-E8BE-4D00-8976-3EB86FCA8813}" destId="{11CFEB38-4CCD-49CD-AAA2-00010A3D4CB2}" srcOrd="0" destOrd="0" presId="urn:microsoft.com/office/officeart/2008/layout/LinedList"/>
    <dgm:cxn modelId="{FC7DD80B-E2EF-456B-928E-2157EAC4C3BA}" type="presParOf" srcId="{575926A5-E8BE-4D00-8976-3EB86FCA8813}" destId="{A9C5C62F-6406-4E90-B2C5-34E745868B92}" srcOrd="1" destOrd="0" presId="urn:microsoft.com/office/officeart/2008/layout/LinedList"/>
    <dgm:cxn modelId="{8F16A2AD-231E-4426-AF86-F671B626E1BC}" type="presParOf" srcId="{575926A5-E8BE-4D00-8976-3EB86FCA8813}" destId="{24EC6C9A-EEAD-4C63-A278-928234FD54CB}" srcOrd="2" destOrd="0" presId="urn:microsoft.com/office/officeart/2008/layout/LinedList"/>
    <dgm:cxn modelId="{66292F56-4A80-4AE1-BC3C-B58594FCDA88}" type="presParOf" srcId="{57B5D173-E4E5-4E06-9670-A5EB406BEAEB}" destId="{1E0E60D4-8539-4F87-8356-6C25A0DDACD9}" srcOrd="5" destOrd="0" presId="urn:microsoft.com/office/officeart/2008/layout/LinedList"/>
    <dgm:cxn modelId="{7AD56BAA-499C-41FE-837B-7F6C2A851A58}" type="presParOf" srcId="{57B5D173-E4E5-4E06-9670-A5EB406BEAEB}" destId="{97212F69-2E97-4802-839F-E084F494A539}" srcOrd="6" destOrd="0" presId="urn:microsoft.com/office/officeart/2008/layout/LinedList"/>
    <dgm:cxn modelId="{945E1458-2645-42B1-BC2C-237A6E5CA17E}" type="presParOf" srcId="{57B5D173-E4E5-4E06-9670-A5EB406BEAEB}" destId="{A6152C6B-C692-4729-B863-595431048B0B}" srcOrd="7" destOrd="0" presId="urn:microsoft.com/office/officeart/2008/layout/LinedList"/>
    <dgm:cxn modelId="{BB9AD85D-3E89-43C0-8A5B-25AAD5A80086}" type="presParOf" srcId="{A6152C6B-C692-4729-B863-595431048B0B}" destId="{19DB1393-A900-4CC4-9C2A-902760BDBDD9}" srcOrd="0" destOrd="0" presId="urn:microsoft.com/office/officeart/2008/layout/LinedList"/>
    <dgm:cxn modelId="{64A2C82F-9C46-4D92-A2EA-BF03D8DEDF20}" type="presParOf" srcId="{A6152C6B-C692-4729-B863-595431048B0B}" destId="{434B71C2-CBBD-4E87-AE43-FB7A8F696803}" srcOrd="1" destOrd="0" presId="urn:microsoft.com/office/officeart/2008/layout/LinedList"/>
    <dgm:cxn modelId="{70521579-E200-418C-984B-1C8DC54672FB}" type="presParOf" srcId="{A6152C6B-C692-4729-B863-595431048B0B}" destId="{E97361DB-65C8-4262-AE3B-95E06744E718}" srcOrd="2" destOrd="0" presId="urn:microsoft.com/office/officeart/2008/layout/LinedList"/>
    <dgm:cxn modelId="{28E4BE83-FEAE-4C37-B737-CC7A37391637}" type="presParOf" srcId="{57B5D173-E4E5-4E06-9670-A5EB406BEAEB}" destId="{CE8F84F4-8227-4FED-8A1A-A50561D15E61}" srcOrd="8" destOrd="0" presId="urn:microsoft.com/office/officeart/2008/layout/LinedList"/>
    <dgm:cxn modelId="{9A228BF2-EF99-4FFF-8A2C-966B874E35D0}" type="presParOf" srcId="{57B5D173-E4E5-4E06-9670-A5EB406BEAEB}" destId="{B79178AD-A95B-46F7-934B-B2CF1D52B601}" srcOrd="9" destOrd="0" presId="urn:microsoft.com/office/officeart/2008/layout/LinedList"/>
    <dgm:cxn modelId="{1C22B252-71A7-4A2E-9492-CE6CC01CACD6}" type="presParOf" srcId="{57B5D173-E4E5-4E06-9670-A5EB406BEAEB}" destId="{142A2A12-E31F-46C7-952B-3A5D3B3A2979}" srcOrd="10" destOrd="0" presId="urn:microsoft.com/office/officeart/2008/layout/LinedList"/>
    <dgm:cxn modelId="{E5242CC8-2A41-47CD-B35F-959E28FA0DD9}" type="presParOf" srcId="{142A2A12-E31F-46C7-952B-3A5D3B3A2979}" destId="{69DB1783-E69E-4A70-891C-DE18BEEC5253}" srcOrd="0" destOrd="0" presId="urn:microsoft.com/office/officeart/2008/layout/LinedList"/>
    <dgm:cxn modelId="{F9F5441D-D46E-4685-B248-442B0F19BE17}" type="presParOf" srcId="{142A2A12-E31F-46C7-952B-3A5D3B3A2979}" destId="{C2EBB8CC-FF00-4ED0-8F57-3D4F388FA295}" srcOrd="1" destOrd="0" presId="urn:microsoft.com/office/officeart/2008/layout/LinedList"/>
    <dgm:cxn modelId="{660C2297-4954-42D0-96F8-D2517C92A635}" type="presParOf" srcId="{142A2A12-E31F-46C7-952B-3A5D3B3A2979}" destId="{170AC26A-3B8D-4DF4-A6D2-D359AC2ABBB9}" srcOrd="2" destOrd="0" presId="urn:microsoft.com/office/officeart/2008/layout/LinedList"/>
    <dgm:cxn modelId="{BC8B1504-6779-4EFD-983F-28F811188548}" type="presParOf" srcId="{57B5D173-E4E5-4E06-9670-A5EB406BEAEB}" destId="{D878FBF9-8F9E-4355-AAD6-8F552A4F0FD1}" srcOrd="11" destOrd="0" presId="urn:microsoft.com/office/officeart/2008/layout/LinedList"/>
    <dgm:cxn modelId="{BC85482C-2E93-4801-ADF3-4CF6E976ABF1}" type="presParOf" srcId="{57B5D173-E4E5-4E06-9670-A5EB406BEAEB}" destId="{9F49BBE3-FCBE-4D26-B7DC-193F2666CE6C}" srcOrd="12"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17296-DFC5-4E53-9D60-CDD6C3C5D798}">
      <dsp:nvSpPr>
        <dsp:cNvPr id="0" name=""/>
        <dsp:cNvSpPr/>
      </dsp:nvSpPr>
      <dsp:spPr>
        <a:xfrm>
          <a:off x="0" y="0"/>
          <a:ext cx="729770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EC059B-EF94-4676-960C-3FE0B116A58E}">
      <dsp:nvSpPr>
        <dsp:cNvPr id="0" name=""/>
        <dsp:cNvSpPr/>
      </dsp:nvSpPr>
      <dsp:spPr>
        <a:xfrm>
          <a:off x="0" y="0"/>
          <a:ext cx="7297707" cy="575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a:t>A.	Introduction</a:t>
          </a:r>
        </a:p>
      </dsp:txBody>
      <dsp:txXfrm>
        <a:off x="0" y="0"/>
        <a:ext cx="7297707" cy="575218"/>
      </dsp:txXfrm>
    </dsp:sp>
    <dsp:sp modelId="{B3F9F7EF-143E-484A-BFB0-D06D4781A521}">
      <dsp:nvSpPr>
        <dsp:cNvPr id="0" name=""/>
        <dsp:cNvSpPr/>
      </dsp:nvSpPr>
      <dsp:spPr>
        <a:xfrm>
          <a:off x="0" y="575218"/>
          <a:ext cx="729770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2068A6-4C80-4F41-A606-7E48F3EC3463}">
      <dsp:nvSpPr>
        <dsp:cNvPr id="0" name=""/>
        <dsp:cNvSpPr/>
      </dsp:nvSpPr>
      <dsp:spPr>
        <a:xfrm>
          <a:off x="0" y="575218"/>
          <a:ext cx="7297707" cy="575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a:t>B.	Rights Violated since WHO Declared  Covid-19 a Pandemic </a:t>
          </a:r>
        </a:p>
      </dsp:txBody>
      <dsp:txXfrm>
        <a:off x="0" y="575218"/>
        <a:ext cx="7297707" cy="575218"/>
      </dsp:txXfrm>
    </dsp:sp>
    <dsp:sp modelId="{113EFF05-EA91-4446-9314-0EA9A61A6FF7}">
      <dsp:nvSpPr>
        <dsp:cNvPr id="0" name=""/>
        <dsp:cNvSpPr/>
      </dsp:nvSpPr>
      <dsp:spPr>
        <a:xfrm>
          <a:off x="0" y="1150436"/>
          <a:ext cx="729770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125C9A-0A1A-4879-8CA5-AF9DFC772E84}">
      <dsp:nvSpPr>
        <dsp:cNvPr id="0" name=""/>
        <dsp:cNvSpPr/>
      </dsp:nvSpPr>
      <dsp:spPr>
        <a:xfrm>
          <a:off x="0" y="1150437"/>
          <a:ext cx="7297707" cy="575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a:t>C.	Canada’s IHRL Obligations</a:t>
          </a:r>
        </a:p>
      </dsp:txBody>
      <dsp:txXfrm>
        <a:off x="0" y="1150437"/>
        <a:ext cx="7297707" cy="575218"/>
      </dsp:txXfrm>
    </dsp:sp>
    <dsp:sp modelId="{1E985CB3-EFEE-45C5-A770-9DC54BD8D44D}">
      <dsp:nvSpPr>
        <dsp:cNvPr id="0" name=""/>
        <dsp:cNvSpPr/>
      </dsp:nvSpPr>
      <dsp:spPr>
        <a:xfrm>
          <a:off x="0" y="1725655"/>
          <a:ext cx="729770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7E292F-8EFE-4252-B990-4E589C04695D}">
      <dsp:nvSpPr>
        <dsp:cNvPr id="0" name=""/>
        <dsp:cNvSpPr/>
      </dsp:nvSpPr>
      <dsp:spPr>
        <a:xfrm>
          <a:off x="0" y="1725655"/>
          <a:ext cx="7297707" cy="575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a:t>D.	Rights to Informed Consent</a:t>
          </a:r>
        </a:p>
      </dsp:txBody>
      <dsp:txXfrm>
        <a:off x="0" y="1725655"/>
        <a:ext cx="7297707" cy="575218"/>
      </dsp:txXfrm>
    </dsp:sp>
    <dsp:sp modelId="{96343ADF-8D97-4A80-9096-33063030B836}">
      <dsp:nvSpPr>
        <dsp:cNvPr id="0" name=""/>
        <dsp:cNvSpPr/>
      </dsp:nvSpPr>
      <dsp:spPr>
        <a:xfrm>
          <a:off x="0" y="2300873"/>
          <a:ext cx="729770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CFBB35-6B19-42C7-AD09-90D2F184E2A5}">
      <dsp:nvSpPr>
        <dsp:cNvPr id="0" name=""/>
        <dsp:cNvSpPr/>
      </dsp:nvSpPr>
      <dsp:spPr>
        <a:xfrm>
          <a:off x="0" y="2300874"/>
          <a:ext cx="7297707" cy="575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a:t>E.	Derogable and Non-derogable Rights</a:t>
          </a:r>
        </a:p>
      </dsp:txBody>
      <dsp:txXfrm>
        <a:off x="0" y="2300874"/>
        <a:ext cx="7297707" cy="575218"/>
      </dsp:txXfrm>
    </dsp:sp>
    <dsp:sp modelId="{CA96D490-6235-449A-A87E-5C179BCAABEE}">
      <dsp:nvSpPr>
        <dsp:cNvPr id="0" name=""/>
        <dsp:cNvSpPr/>
      </dsp:nvSpPr>
      <dsp:spPr>
        <a:xfrm>
          <a:off x="0" y="2876092"/>
          <a:ext cx="729770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E91E3-DCAF-4B67-B5C8-A2F64B2C6DC1}">
      <dsp:nvSpPr>
        <dsp:cNvPr id="0" name=""/>
        <dsp:cNvSpPr/>
      </dsp:nvSpPr>
      <dsp:spPr>
        <a:xfrm>
          <a:off x="0" y="2876092"/>
          <a:ext cx="7297707" cy="575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a:t>F.	What Should Have Happened?</a:t>
          </a:r>
        </a:p>
      </dsp:txBody>
      <dsp:txXfrm>
        <a:off x="0" y="2876092"/>
        <a:ext cx="7297707" cy="575218"/>
      </dsp:txXfrm>
    </dsp:sp>
    <dsp:sp modelId="{94C767AB-28C3-4D6B-BC8D-1C6A2C6D622C}">
      <dsp:nvSpPr>
        <dsp:cNvPr id="0" name=""/>
        <dsp:cNvSpPr/>
      </dsp:nvSpPr>
      <dsp:spPr>
        <a:xfrm>
          <a:off x="0" y="3451310"/>
          <a:ext cx="729770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9E5181-088B-4C88-97DD-B498711841D2}">
      <dsp:nvSpPr>
        <dsp:cNvPr id="0" name=""/>
        <dsp:cNvSpPr/>
      </dsp:nvSpPr>
      <dsp:spPr>
        <a:xfrm>
          <a:off x="0" y="3451311"/>
          <a:ext cx="7297707" cy="575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a:t>G.	Duty to Ensure Remedies and Prevent Recurrence</a:t>
          </a:r>
        </a:p>
      </dsp:txBody>
      <dsp:txXfrm>
        <a:off x="0" y="3451311"/>
        <a:ext cx="7297707" cy="575218"/>
      </dsp:txXfrm>
    </dsp:sp>
    <dsp:sp modelId="{6C71C79D-F964-4581-AF3E-2CCA190037E1}">
      <dsp:nvSpPr>
        <dsp:cNvPr id="0" name=""/>
        <dsp:cNvSpPr/>
      </dsp:nvSpPr>
      <dsp:spPr>
        <a:xfrm>
          <a:off x="0" y="4026529"/>
          <a:ext cx="729770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4B7646-CBC8-447D-86E2-26CF4491333B}">
      <dsp:nvSpPr>
        <dsp:cNvPr id="0" name=""/>
        <dsp:cNvSpPr/>
      </dsp:nvSpPr>
      <dsp:spPr>
        <a:xfrm>
          <a:off x="0" y="4026529"/>
          <a:ext cx="7297707" cy="575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a:t>H.	What Can be Done Now? </a:t>
          </a:r>
        </a:p>
      </dsp:txBody>
      <dsp:txXfrm>
        <a:off x="0" y="4026529"/>
        <a:ext cx="7297707" cy="5752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AAD8F7-385F-452E-8603-49CAE509311C}" type="datetimeFigureOut">
              <a:rPr lang="en-CA" smtClean="0"/>
              <a:t>2023-05-03</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B5FB2-0BFD-4171-A8F2-9488794F2B02}" type="slidenum">
              <a:rPr lang="en-CA" smtClean="0"/>
              <a:t>‹#›</a:t>
            </a:fld>
            <a:endParaRPr lang="en-CA" dirty="0"/>
          </a:p>
        </p:txBody>
      </p:sp>
    </p:spTree>
    <p:extLst>
      <p:ext uri="{BB962C8B-B14F-4D97-AF65-F5344CB8AC3E}">
        <p14:creationId xmlns:p14="http://schemas.microsoft.com/office/powerpoint/2010/main" val="1903754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702784-AFA9-691D-FF29-E1EF622746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 xmlns:a16="http://schemas.microsoft.com/office/drawing/2014/main" id="{170AB224-5E2B-15B0-B5C0-6E056A1511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 xmlns:a16="http://schemas.microsoft.com/office/drawing/2014/main" id="{12E1EF75-A7C1-F93A-D1AE-38204978CFA6}"/>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5" name="Footer Placeholder 4">
            <a:extLst>
              <a:ext uri="{FF2B5EF4-FFF2-40B4-BE49-F238E27FC236}">
                <a16:creationId xmlns="" xmlns:a16="http://schemas.microsoft.com/office/drawing/2014/main" id="{CC4683E1-B283-A288-EEB3-AA3572492FDD}"/>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 xmlns:a16="http://schemas.microsoft.com/office/drawing/2014/main" id="{B8FE30E0-4823-1319-C6DF-0C7DA0CB0E52}"/>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131699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A5E05C-9DC7-82B6-3CAF-E091E38D211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 xmlns:a16="http://schemas.microsoft.com/office/drawing/2014/main" id="{B90CB731-9E41-55DB-64A5-1E71D7677D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 xmlns:a16="http://schemas.microsoft.com/office/drawing/2014/main" id="{2655A668-DC9D-E481-1374-A1F4DEF3A332}"/>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5" name="Footer Placeholder 4">
            <a:extLst>
              <a:ext uri="{FF2B5EF4-FFF2-40B4-BE49-F238E27FC236}">
                <a16:creationId xmlns="" xmlns:a16="http://schemas.microsoft.com/office/drawing/2014/main" id="{51F7A11C-7A55-9DFC-B6FF-1B03EF8E12DA}"/>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 xmlns:a16="http://schemas.microsoft.com/office/drawing/2014/main" id="{0BF11AE3-9F90-93A6-EC29-8729DE0782AE}"/>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344626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C882089-712F-115F-7BA8-17F6E53629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 xmlns:a16="http://schemas.microsoft.com/office/drawing/2014/main" id="{FBB3B238-981E-8ABA-C6A3-39C907B786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 xmlns:a16="http://schemas.microsoft.com/office/drawing/2014/main" id="{D1B00E92-74AA-A730-4186-E1DD5EB16824}"/>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5" name="Footer Placeholder 4">
            <a:extLst>
              <a:ext uri="{FF2B5EF4-FFF2-40B4-BE49-F238E27FC236}">
                <a16:creationId xmlns="" xmlns:a16="http://schemas.microsoft.com/office/drawing/2014/main" id="{3E913304-F8E0-5A2E-582C-0CD7644CA02B}"/>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 xmlns:a16="http://schemas.microsoft.com/office/drawing/2014/main" id="{6610CF68-5CE2-1AEA-4970-30160B984F89}"/>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3143931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2361E4-73A4-7F55-D48B-0B5DD13C53C0}"/>
              </a:ext>
            </a:extLst>
          </p:cNvPr>
          <p:cNvSpPr>
            <a:spLocks noGrp="1"/>
          </p:cNvSpPr>
          <p:nvPr>
            <p:ph type="title"/>
          </p:nvPr>
        </p:nvSpPr>
        <p:spPr/>
        <p:txBody>
          <a:bodyPr/>
          <a:lstStyle/>
          <a:p>
            <a:r>
              <a:rPr lang="en-US"/>
              <a:t>Click to edit Master title style</a:t>
            </a:r>
            <a:endParaRPr lang="en-CA"/>
          </a:p>
        </p:txBody>
      </p:sp>
      <p:sp>
        <p:nvSpPr>
          <p:cNvPr id="3" name="Text Placeholder 2">
            <a:extLst>
              <a:ext uri="{FF2B5EF4-FFF2-40B4-BE49-F238E27FC236}">
                <a16:creationId xmlns="" xmlns:a16="http://schemas.microsoft.com/office/drawing/2014/main" id="{B348FEDF-91A3-E81D-3446-E32C17D2C703}"/>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 xmlns:a16="http://schemas.microsoft.com/office/drawing/2014/main" id="{52B11465-29FC-DCE2-E0CF-ACA89A148E79}"/>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5" name="Footer Placeholder 4">
            <a:extLst>
              <a:ext uri="{FF2B5EF4-FFF2-40B4-BE49-F238E27FC236}">
                <a16:creationId xmlns="" xmlns:a16="http://schemas.microsoft.com/office/drawing/2014/main" id="{5D7F4C71-A0F4-0C8A-1DF4-7C47418ED8CA}"/>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 xmlns:a16="http://schemas.microsoft.com/office/drawing/2014/main" id="{378785CE-9FCD-28BB-D34F-85504C658CF7}"/>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1839638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48056" y="2551176"/>
            <a:ext cx="9922447" cy="914400"/>
          </a:xfrm>
        </p:spPr>
        <p:txBody>
          <a:bodyPr/>
          <a:lstStyle>
            <a:lvl1pPr>
              <a:defRPr sz="5400" b="0">
                <a:solidFill>
                  <a:schemeClr val="tx1"/>
                </a:solidFill>
              </a:defRPr>
            </a:lvl1pPr>
          </a:lstStyle>
          <a:p>
            <a:r>
              <a:rPr lang="en-US"/>
              <a:t>Click to edit Master title style</a:t>
            </a:r>
            <a:endParaRPr lang="en-US" dirty="0"/>
          </a:p>
        </p:txBody>
      </p:sp>
      <p:sp>
        <p:nvSpPr>
          <p:cNvPr id="5" name="Text Placeholder 4">
            <a:extLst>
              <a:ext uri="{FF2B5EF4-FFF2-40B4-BE49-F238E27FC236}">
                <a16:creationId xmlns="" xmlns:a16="http://schemas.microsoft.com/office/drawing/2014/main" id="{B107D0E1-EAED-8E08-24BA-8F930364BA96}"/>
              </a:ext>
            </a:extLst>
          </p:cNvPr>
          <p:cNvSpPr>
            <a:spLocks noGrp="1"/>
          </p:cNvSpPr>
          <p:nvPr>
            <p:ph type="body" sz="quarter" idx="10"/>
          </p:nvPr>
        </p:nvSpPr>
        <p:spPr>
          <a:xfrm>
            <a:off x="448056" y="3575304"/>
            <a:ext cx="9921943" cy="862012"/>
          </a:xfrm>
        </p:spPr>
        <p:txBody>
          <a:bodyPr>
            <a:normAutofit/>
          </a:bodyPr>
          <a:lstStyle>
            <a:lvl1pPr>
              <a:defRPr sz="240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3406395607"/>
      </p:ext>
    </p:extLst>
  </p:cSld>
  <p:clrMapOvr>
    <a:masterClrMapping/>
  </p:clrMapOvr>
  <p:extLst>
    <p:ext uri="{DCECCB84-F9BA-43D5-87BE-67443E8EF086}">
      <p15:sldGuideLst xmlns="" xmlns:p15="http://schemas.microsoft.com/office/powerpoint/2012/main">
        <p15:guide id="1"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48056" y="2551176"/>
            <a:ext cx="9922447" cy="914400"/>
          </a:xfrm>
        </p:spPr>
        <p:txBody>
          <a:bodyPr/>
          <a:lstStyle>
            <a:lvl1pPr>
              <a:defRPr sz="5400" b="0">
                <a:solidFill>
                  <a:schemeClr val="tx1"/>
                </a:solidFill>
              </a:defRPr>
            </a:lvl1pPr>
          </a:lstStyle>
          <a:p>
            <a:r>
              <a:rPr lang="en-US"/>
              <a:t>Click to edit Master title style</a:t>
            </a:r>
            <a:endParaRPr lang="en-US" dirty="0"/>
          </a:p>
        </p:txBody>
      </p:sp>
      <p:sp>
        <p:nvSpPr>
          <p:cNvPr id="5" name="Text Placeholder 4">
            <a:extLst>
              <a:ext uri="{FF2B5EF4-FFF2-40B4-BE49-F238E27FC236}">
                <a16:creationId xmlns="" xmlns:a16="http://schemas.microsoft.com/office/drawing/2014/main" id="{B107D0E1-EAED-8E08-24BA-8F930364BA96}"/>
              </a:ext>
            </a:extLst>
          </p:cNvPr>
          <p:cNvSpPr>
            <a:spLocks noGrp="1"/>
          </p:cNvSpPr>
          <p:nvPr>
            <p:ph type="body" sz="quarter" idx="10"/>
          </p:nvPr>
        </p:nvSpPr>
        <p:spPr>
          <a:xfrm>
            <a:off x="448056" y="3575304"/>
            <a:ext cx="9921943" cy="862012"/>
          </a:xfrm>
        </p:spPr>
        <p:txBody>
          <a:bodyPr>
            <a:normAutofit/>
          </a:bodyPr>
          <a:lstStyle>
            <a:lvl1pPr>
              <a:defRPr sz="240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4020486803"/>
      </p:ext>
    </p:extLst>
  </p:cSld>
  <p:clrMapOvr>
    <a:masterClrMapping/>
  </p:clrMapOvr>
  <p:extLst>
    <p:ext uri="{DCECCB84-F9BA-43D5-87BE-67443E8EF086}">
      <p15:sldGuideLst xmlns="" xmlns:p15="http://schemas.microsoft.com/office/powerpoint/2012/main">
        <p15:guide id="1"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5/3/2023</a:t>
            </a:fld>
            <a:endParaRPr lang="en-US" dirty="0"/>
          </a:p>
        </p:txBody>
      </p:sp>
      <p:sp>
        <p:nvSpPr>
          <p:cNvPr id="4" name="Footer Placeholder 3">
            <a:extLst>
              <a:ext uri="{FF2B5EF4-FFF2-40B4-BE49-F238E27FC236}">
                <a16:creationId xmlns=""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dirty="0"/>
          </a:p>
        </p:txBody>
      </p:sp>
      <p:sp>
        <p:nvSpPr>
          <p:cNvPr id="7" name="Content Placeholder 6">
            <a:extLst>
              <a:ext uri="{FF2B5EF4-FFF2-40B4-BE49-F238E27FC236}">
                <a16:creationId xmlns="" xmlns:a16="http://schemas.microsoft.com/office/drawing/2014/main" id="{CB40353B-463E-6D13-F92E-564948AFA386}"/>
              </a:ext>
            </a:extLst>
          </p:cNvPr>
          <p:cNvSpPr>
            <a:spLocks noGrp="1"/>
          </p:cNvSpPr>
          <p:nvPr>
            <p:ph sz="quarter" idx="13"/>
          </p:nvPr>
        </p:nvSpPr>
        <p:spPr>
          <a:xfrm>
            <a:off x="444500" y="1463040"/>
            <a:ext cx="11210543"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4852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5/3/2023</a:t>
            </a:fld>
            <a:endParaRPr lang="en-US" dirty="0"/>
          </a:p>
        </p:txBody>
      </p:sp>
      <p:sp>
        <p:nvSpPr>
          <p:cNvPr id="4" name="Footer Placeholder 3">
            <a:extLst>
              <a:ext uri="{FF2B5EF4-FFF2-40B4-BE49-F238E27FC236}">
                <a16:creationId xmlns=""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dirty="0"/>
          </a:p>
        </p:txBody>
      </p:sp>
      <p:sp>
        <p:nvSpPr>
          <p:cNvPr id="7" name="Content Placeholder 6">
            <a:extLst>
              <a:ext uri="{FF2B5EF4-FFF2-40B4-BE49-F238E27FC236}">
                <a16:creationId xmlns=""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a:extLst>
              <a:ext uri="{FF2B5EF4-FFF2-40B4-BE49-F238E27FC236}">
                <a16:creationId xmlns="" xmlns:a16="http://schemas.microsoft.com/office/drawing/2014/main" id="{904E943F-C687-D3B3-4E36-65D69E3E2F0C}"/>
              </a:ext>
            </a:extLst>
          </p:cNvPr>
          <p:cNvSpPr>
            <a:spLocks noGrp="1"/>
          </p:cNvSpPr>
          <p:nvPr>
            <p:ph sz="quarter" idx="14"/>
          </p:nvPr>
        </p:nvSpPr>
        <p:spPr>
          <a:xfrm>
            <a:off x="629869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4369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shor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5/3/2023</a:t>
            </a:fld>
            <a:endParaRPr lang="en-US" dirty="0"/>
          </a:p>
        </p:txBody>
      </p:sp>
      <p:sp>
        <p:nvSpPr>
          <p:cNvPr id="4" name="Footer Placeholder 3">
            <a:extLst>
              <a:ext uri="{FF2B5EF4-FFF2-40B4-BE49-F238E27FC236}">
                <a16:creationId xmlns=""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dirty="0"/>
          </a:p>
        </p:txBody>
      </p:sp>
      <p:sp>
        <p:nvSpPr>
          <p:cNvPr id="7" name="Content Placeholder 6">
            <a:extLst>
              <a:ext uri="{FF2B5EF4-FFF2-40B4-BE49-F238E27FC236}">
                <a16:creationId xmlns=""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694798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5/3/2023</a:t>
            </a:fld>
            <a:endParaRPr lang="en-US" dirty="0"/>
          </a:p>
        </p:txBody>
      </p:sp>
      <p:sp>
        <p:nvSpPr>
          <p:cNvPr id="4" name="Footer Placeholder 3">
            <a:extLst>
              <a:ext uri="{FF2B5EF4-FFF2-40B4-BE49-F238E27FC236}">
                <a16:creationId xmlns=""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39113467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48056" y="2551176"/>
            <a:ext cx="9922447" cy="914400"/>
          </a:xfrm>
        </p:spPr>
        <p:txBody>
          <a:bodyPr/>
          <a:lstStyle>
            <a:lvl1pPr>
              <a:defRPr sz="5400" b="0">
                <a:solidFill>
                  <a:schemeClr val="tx1"/>
                </a:solidFill>
              </a:defRPr>
            </a:lvl1pPr>
          </a:lstStyle>
          <a:p>
            <a:r>
              <a:rPr lang="en-US"/>
              <a:t>Click to edit Master title style</a:t>
            </a:r>
            <a:endParaRPr lang="en-US" dirty="0"/>
          </a:p>
        </p:txBody>
      </p:sp>
      <p:sp>
        <p:nvSpPr>
          <p:cNvPr id="5" name="Text Placeholder 4">
            <a:extLst>
              <a:ext uri="{FF2B5EF4-FFF2-40B4-BE49-F238E27FC236}">
                <a16:creationId xmlns="" xmlns:a16="http://schemas.microsoft.com/office/drawing/2014/main" id="{B107D0E1-EAED-8E08-24BA-8F930364BA96}"/>
              </a:ext>
            </a:extLst>
          </p:cNvPr>
          <p:cNvSpPr>
            <a:spLocks noGrp="1"/>
          </p:cNvSpPr>
          <p:nvPr>
            <p:ph type="body" sz="quarter" idx="10"/>
          </p:nvPr>
        </p:nvSpPr>
        <p:spPr>
          <a:xfrm>
            <a:off x="448056" y="3575304"/>
            <a:ext cx="9921943" cy="862012"/>
          </a:xfrm>
        </p:spPr>
        <p:txBody>
          <a:bodyPr>
            <a:normAutofit/>
          </a:bodyPr>
          <a:lstStyle>
            <a:lvl1pPr>
              <a:defRPr sz="240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2159187287"/>
      </p:ext>
    </p:extLst>
  </p:cSld>
  <p:clrMapOvr>
    <a:masterClrMapping/>
  </p:clrMapOvr>
  <p:extLst>
    <p:ext uri="{DCECCB84-F9BA-43D5-87BE-67443E8EF086}">
      <p15:sldGuideLst xmlns=""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D14853-39EA-25E4-54C8-80BE4E2C725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 xmlns:a16="http://schemas.microsoft.com/office/drawing/2014/main" id="{5155417A-4FA9-8154-826E-3B9B1D12B4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 xmlns:a16="http://schemas.microsoft.com/office/drawing/2014/main" id="{9DF4986A-72AD-11C4-1FA0-F4B25CC152EA}"/>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5" name="Footer Placeholder 4">
            <a:extLst>
              <a:ext uri="{FF2B5EF4-FFF2-40B4-BE49-F238E27FC236}">
                <a16:creationId xmlns="" xmlns:a16="http://schemas.microsoft.com/office/drawing/2014/main" id="{C4DDDE94-0B10-5AEA-2AA8-667DABBB89B1}"/>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 xmlns:a16="http://schemas.microsoft.com/office/drawing/2014/main" id="{AB36E151-3D2D-277C-31E9-8392E7137F2F}"/>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34738518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85243B5-B498-1E60-5D02-983D13E8289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5/3/2023</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4" name="Footer Placeholder 3">
            <a:extLst>
              <a:ext uri="{FF2B5EF4-FFF2-40B4-BE49-F238E27FC236}">
                <a16:creationId xmlns="" xmlns:a16="http://schemas.microsoft.com/office/drawing/2014/main" id="{7DBD33E4-41B8-74EC-F9A4-3E1DCC0E750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5" name="Slide Number Placeholder 4">
            <a:extLst>
              <a:ext uri="{FF2B5EF4-FFF2-40B4-BE49-F238E27FC236}">
                <a16:creationId xmlns="" xmlns:a16="http://schemas.microsoft.com/office/drawing/2014/main" id="{522A375B-2E8B-0F31-9DE4-A5F0682ADFB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7" name="Content Placeholder 6">
            <a:extLst>
              <a:ext uri="{FF2B5EF4-FFF2-40B4-BE49-F238E27FC236}">
                <a16:creationId xmlns="" xmlns:a16="http://schemas.microsoft.com/office/drawing/2014/main" id="{CB40353B-463E-6D13-F92E-564948AFA386}"/>
              </a:ext>
            </a:extLst>
          </p:cNvPr>
          <p:cNvSpPr>
            <a:spLocks noGrp="1"/>
          </p:cNvSpPr>
          <p:nvPr>
            <p:ph sz="quarter" idx="13"/>
          </p:nvPr>
        </p:nvSpPr>
        <p:spPr>
          <a:xfrm>
            <a:off x="444500" y="1463040"/>
            <a:ext cx="11210543"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7845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85243B5-B498-1E60-5D02-983D13E8289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5/3/2023</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4" name="Footer Placeholder 3">
            <a:extLst>
              <a:ext uri="{FF2B5EF4-FFF2-40B4-BE49-F238E27FC236}">
                <a16:creationId xmlns="" xmlns:a16="http://schemas.microsoft.com/office/drawing/2014/main" id="{7DBD33E4-41B8-74EC-F9A4-3E1DCC0E750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5" name="Slide Number Placeholder 4">
            <a:extLst>
              <a:ext uri="{FF2B5EF4-FFF2-40B4-BE49-F238E27FC236}">
                <a16:creationId xmlns="" xmlns:a16="http://schemas.microsoft.com/office/drawing/2014/main" id="{522A375B-2E8B-0F31-9DE4-A5F0682ADFB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7" name="Content Placeholder 6">
            <a:extLst>
              <a:ext uri="{FF2B5EF4-FFF2-40B4-BE49-F238E27FC236}">
                <a16:creationId xmlns=""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a:extLst>
              <a:ext uri="{FF2B5EF4-FFF2-40B4-BE49-F238E27FC236}">
                <a16:creationId xmlns="" xmlns:a16="http://schemas.microsoft.com/office/drawing/2014/main" id="{904E943F-C687-D3B3-4E36-65D69E3E2F0C}"/>
              </a:ext>
            </a:extLst>
          </p:cNvPr>
          <p:cNvSpPr>
            <a:spLocks noGrp="1"/>
          </p:cNvSpPr>
          <p:nvPr>
            <p:ph sz="quarter" idx="14"/>
          </p:nvPr>
        </p:nvSpPr>
        <p:spPr>
          <a:xfrm>
            <a:off x="629869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8378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shor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85243B5-B498-1E60-5D02-983D13E8289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5/3/2023</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4" name="Footer Placeholder 3">
            <a:extLst>
              <a:ext uri="{FF2B5EF4-FFF2-40B4-BE49-F238E27FC236}">
                <a16:creationId xmlns="" xmlns:a16="http://schemas.microsoft.com/office/drawing/2014/main" id="{7DBD33E4-41B8-74EC-F9A4-3E1DCC0E750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5" name="Slide Number Placeholder 4">
            <a:extLst>
              <a:ext uri="{FF2B5EF4-FFF2-40B4-BE49-F238E27FC236}">
                <a16:creationId xmlns="" xmlns:a16="http://schemas.microsoft.com/office/drawing/2014/main" id="{522A375B-2E8B-0F31-9DE4-A5F0682ADFB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7" name="Content Placeholder 6">
            <a:extLst>
              <a:ext uri="{FF2B5EF4-FFF2-40B4-BE49-F238E27FC236}">
                <a16:creationId xmlns=""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06067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B85243B5-B498-1E60-5D02-983D13E8289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5/3/2023</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4" name="Footer Placeholder 3">
            <a:extLst>
              <a:ext uri="{FF2B5EF4-FFF2-40B4-BE49-F238E27FC236}">
                <a16:creationId xmlns="" xmlns:a16="http://schemas.microsoft.com/office/drawing/2014/main" id="{7DBD33E4-41B8-74EC-F9A4-3E1DCC0E750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5" name="Slide Number Placeholder 4">
            <a:extLst>
              <a:ext uri="{FF2B5EF4-FFF2-40B4-BE49-F238E27FC236}">
                <a16:creationId xmlns="" xmlns:a16="http://schemas.microsoft.com/office/drawing/2014/main" id="{522A375B-2E8B-0F31-9DE4-A5F0682ADFB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Tree>
    <p:extLst>
      <p:ext uri="{BB962C8B-B14F-4D97-AF65-F5344CB8AC3E}">
        <p14:creationId xmlns:p14="http://schemas.microsoft.com/office/powerpoint/2010/main" val="27078682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61DAF1-E450-6F8B-DDE0-9D72BFA5C5A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 xmlns:a16="http://schemas.microsoft.com/office/drawing/2014/main" id="{E87B80BC-06C6-A01D-A927-B03804B5D6F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5/3/2023</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4" name="Footer Placeholder 3">
            <a:extLst>
              <a:ext uri="{FF2B5EF4-FFF2-40B4-BE49-F238E27FC236}">
                <a16:creationId xmlns="" xmlns:a16="http://schemas.microsoft.com/office/drawing/2014/main" id="{7787FD9D-E363-3F82-6EBB-7524B35ED05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5" name="Slide Number Placeholder 4">
            <a:extLst>
              <a:ext uri="{FF2B5EF4-FFF2-40B4-BE49-F238E27FC236}">
                <a16:creationId xmlns="" xmlns:a16="http://schemas.microsoft.com/office/drawing/2014/main" id="{464EAC32-C4CE-7E0B-538C-2BC786D575A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Tree>
    <p:extLst>
      <p:ext uri="{BB962C8B-B14F-4D97-AF65-F5344CB8AC3E}">
        <p14:creationId xmlns:p14="http://schemas.microsoft.com/office/powerpoint/2010/main" val="408502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DA4B94-B025-54EA-B19D-D9CB355C2F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 xmlns:a16="http://schemas.microsoft.com/office/drawing/2014/main" id="{7D99E6A5-BB05-CA7B-3646-A6F9FAC5E8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ABC2192-5255-975E-0961-B2CCB7782F7E}"/>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5" name="Footer Placeholder 4">
            <a:extLst>
              <a:ext uri="{FF2B5EF4-FFF2-40B4-BE49-F238E27FC236}">
                <a16:creationId xmlns="" xmlns:a16="http://schemas.microsoft.com/office/drawing/2014/main" id="{EE98B1A9-2824-A189-3C49-8C902071BE68}"/>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 xmlns:a16="http://schemas.microsoft.com/office/drawing/2014/main" id="{BD107B1D-6A9C-4119-C20B-8319473C69CF}"/>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444444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C96625-9FBA-0B85-CB5E-90D549D8553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 xmlns:a16="http://schemas.microsoft.com/office/drawing/2014/main" id="{5FD0251C-6ABE-4D77-9DA3-44AAD8D0F4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 xmlns:a16="http://schemas.microsoft.com/office/drawing/2014/main" id="{657E236C-4D4F-37C8-F4B8-187B21CE46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 xmlns:a16="http://schemas.microsoft.com/office/drawing/2014/main" id="{4F715567-7DB7-F76B-0B4A-8D134E0E7A52}"/>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6" name="Footer Placeholder 5">
            <a:extLst>
              <a:ext uri="{FF2B5EF4-FFF2-40B4-BE49-F238E27FC236}">
                <a16:creationId xmlns="" xmlns:a16="http://schemas.microsoft.com/office/drawing/2014/main" id="{4DED725F-69F3-5CE5-BBDC-0E44079866B6}"/>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 xmlns:a16="http://schemas.microsoft.com/office/drawing/2014/main" id="{61601321-3E18-9CD0-C1A9-16324FC5C518}"/>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420839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232C56-864C-7CEA-16BB-4BD69CB1101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 xmlns:a16="http://schemas.microsoft.com/office/drawing/2014/main" id="{C55EED6E-BB44-A612-8AD3-5394050062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49D6403F-8B05-D591-1AE0-AD1CA43643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 xmlns:a16="http://schemas.microsoft.com/office/drawing/2014/main" id="{97F656C1-08FA-05C1-6A2A-D3068AD70D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9ADA984-86F9-9691-2EE7-8C601B197C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 xmlns:a16="http://schemas.microsoft.com/office/drawing/2014/main" id="{63BBFCE0-3615-5881-203C-930DAED518DF}"/>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8" name="Footer Placeholder 7">
            <a:extLst>
              <a:ext uri="{FF2B5EF4-FFF2-40B4-BE49-F238E27FC236}">
                <a16:creationId xmlns="" xmlns:a16="http://schemas.microsoft.com/office/drawing/2014/main" id="{60F7C801-E63B-02FC-1D4B-5776159D39BF}"/>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 xmlns:a16="http://schemas.microsoft.com/office/drawing/2014/main" id="{52E49221-6CD1-82C9-69E9-38FED9623E88}"/>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308683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B25ACD-34D9-5E6F-650E-EBAAEF92C94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 xmlns:a16="http://schemas.microsoft.com/office/drawing/2014/main" id="{22DE3677-92CC-4542-EEB2-4F9EBB16FF3B}"/>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4" name="Footer Placeholder 3">
            <a:extLst>
              <a:ext uri="{FF2B5EF4-FFF2-40B4-BE49-F238E27FC236}">
                <a16:creationId xmlns="" xmlns:a16="http://schemas.microsoft.com/office/drawing/2014/main" id="{04230D49-8C3B-D5A2-82E9-8616F2D109F8}"/>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 xmlns:a16="http://schemas.microsoft.com/office/drawing/2014/main" id="{0E76BFDE-FE18-29CC-3F7F-82F6E175254E}"/>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249152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E193155-298D-015A-3A27-DDE7C2492F6E}"/>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3" name="Footer Placeholder 2">
            <a:extLst>
              <a:ext uri="{FF2B5EF4-FFF2-40B4-BE49-F238E27FC236}">
                <a16:creationId xmlns="" xmlns:a16="http://schemas.microsoft.com/office/drawing/2014/main" id="{49464EFC-8F0D-43A1-846B-4B06EFE8CBCF}"/>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 xmlns:a16="http://schemas.microsoft.com/office/drawing/2014/main" id="{928AA53E-5D80-FF53-7843-4619AB802144}"/>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2561956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7C01D8-546D-1C53-00E2-91465BAA07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 xmlns:a16="http://schemas.microsoft.com/office/drawing/2014/main" id="{07DEF2FB-0660-3FD5-33FB-C148C73D87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 xmlns:a16="http://schemas.microsoft.com/office/drawing/2014/main" id="{F17E4B51-F9FF-689D-7781-86CC183307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57FC907-9D74-40AD-3B01-FB0E06AD7589}"/>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6" name="Footer Placeholder 5">
            <a:extLst>
              <a:ext uri="{FF2B5EF4-FFF2-40B4-BE49-F238E27FC236}">
                <a16:creationId xmlns="" xmlns:a16="http://schemas.microsoft.com/office/drawing/2014/main" id="{1D2FFFED-8F3A-8F13-59F0-2D3DBF212A35}"/>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 xmlns:a16="http://schemas.microsoft.com/office/drawing/2014/main" id="{E52E5289-7B29-4C42-8BC3-2C40035D4B10}"/>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3837091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920269-1139-9BFD-1176-DEB650BA9F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 xmlns:a16="http://schemas.microsoft.com/office/drawing/2014/main" id="{3455E971-53DC-21FF-0D27-AD35AB1538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a:extLst>
              <a:ext uri="{FF2B5EF4-FFF2-40B4-BE49-F238E27FC236}">
                <a16:creationId xmlns="" xmlns:a16="http://schemas.microsoft.com/office/drawing/2014/main" id="{7210956A-60D0-9398-E581-15B1DD0E10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F12F648-CF72-1595-ACF3-249518B83CA4}"/>
              </a:ext>
            </a:extLst>
          </p:cNvPr>
          <p:cNvSpPr>
            <a:spLocks noGrp="1"/>
          </p:cNvSpPr>
          <p:nvPr>
            <p:ph type="dt" sz="half" idx="10"/>
          </p:nvPr>
        </p:nvSpPr>
        <p:spPr/>
        <p:txBody>
          <a:bodyPr/>
          <a:lstStyle/>
          <a:p>
            <a:fld id="{A61A9EFB-29C8-4529-B5C6-B0F5C80B58BC}" type="datetimeFigureOut">
              <a:rPr lang="en-CA" smtClean="0"/>
              <a:t>2023-05-03</a:t>
            </a:fld>
            <a:endParaRPr lang="en-CA" dirty="0"/>
          </a:p>
        </p:txBody>
      </p:sp>
      <p:sp>
        <p:nvSpPr>
          <p:cNvPr id="6" name="Footer Placeholder 5">
            <a:extLst>
              <a:ext uri="{FF2B5EF4-FFF2-40B4-BE49-F238E27FC236}">
                <a16:creationId xmlns="" xmlns:a16="http://schemas.microsoft.com/office/drawing/2014/main" id="{1E6C0DED-77B6-14DA-2E9C-3848B3B5EAD0}"/>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 xmlns:a16="http://schemas.microsoft.com/office/drawing/2014/main" id="{69DEB5CC-B58D-422A-6D18-B44B6AE06857}"/>
              </a:ext>
            </a:extLst>
          </p:cNvPr>
          <p:cNvSpPr>
            <a:spLocks noGrp="1"/>
          </p:cNvSpPr>
          <p:nvPr>
            <p:ph type="sldNum" sz="quarter" idx="12"/>
          </p:nvPr>
        </p:nvSpPr>
        <p:spPr/>
        <p:txBody>
          <a:bodyPr/>
          <a:lstStyle/>
          <a:p>
            <a:fld id="{77E4E5B1-002C-4C6D-A95A-E468E484258F}" type="slidenum">
              <a:rPr lang="en-CA" smtClean="0"/>
              <a:t>‹#›</a:t>
            </a:fld>
            <a:endParaRPr lang="en-CA" dirty="0"/>
          </a:p>
        </p:txBody>
      </p:sp>
    </p:spTree>
    <p:extLst>
      <p:ext uri="{BB962C8B-B14F-4D97-AF65-F5344CB8AC3E}">
        <p14:creationId xmlns:p14="http://schemas.microsoft.com/office/powerpoint/2010/main" val="309955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A7D1B52-34BA-FADE-B7DF-EACC9B1DF9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 xmlns:a16="http://schemas.microsoft.com/office/drawing/2014/main" id="{5C2CC37A-DE6A-C20F-A9AA-B381C1E9C3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 xmlns:a16="http://schemas.microsoft.com/office/drawing/2014/main" id="{00A8D661-6630-5035-64AB-5243DAE992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A9EFB-29C8-4529-B5C6-B0F5C80B58BC}" type="datetimeFigureOut">
              <a:rPr lang="en-CA" smtClean="0"/>
              <a:t>2023-05-03</a:t>
            </a:fld>
            <a:endParaRPr lang="en-CA" dirty="0"/>
          </a:p>
        </p:txBody>
      </p:sp>
      <p:sp>
        <p:nvSpPr>
          <p:cNvPr id="5" name="Footer Placeholder 4">
            <a:extLst>
              <a:ext uri="{FF2B5EF4-FFF2-40B4-BE49-F238E27FC236}">
                <a16:creationId xmlns="" xmlns:a16="http://schemas.microsoft.com/office/drawing/2014/main" id="{BB664C84-434B-663D-64C8-613D86E1B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 xmlns:a16="http://schemas.microsoft.com/office/drawing/2014/main" id="{27551B78-3FC9-E675-E6EF-07D7AE38E7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4E5B1-002C-4C6D-A95A-E468E484258F}" type="slidenum">
              <a:rPr lang="en-CA" smtClean="0"/>
              <a:t>‹#›</a:t>
            </a:fld>
            <a:endParaRPr lang="en-CA" dirty="0"/>
          </a:p>
        </p:txBody>
      </p:sp>
    </p:spTree>
    <p:extLst>
      <p:ext uri="{BB962C8B-B14F-4D97-AF65-F5344CB8AC3E}">
        <p14:creationId xmlns:p14="http://schemas.microsoft.com/office/powerpoint/2010/main" val="2314309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11210544" cy="557784"/>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48056" y="1447800"/>
            <a:ext cx="11210543"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19099" y="6427391"/>
            <a:ext cx="3276600" cy="141686"/>
          </a:xfrm>
          <a:prstGeom prst="rect">
            <a:avLst/>
          </a:prstGeom>
        </p:spPr>
        <p:txBody>
          <a:bodyPr vert="horz" lIns="91440" tIns="45720" rIns="91440" bIns="45720" rtlCol="0" anchor="ctr"/>
          <a:lstStyle>
            <a:lvl1pPr algn="l">
              <a:defRPr sz="800" baseline="0">
                <a:solidFill>
                  <a:schemeClr val="tx1">
                    <a:lumMod val="65000"/>
                    <a:lumOff val="35000"/>
                  </a:schemeClr>
                </a:solidFill>
              </a:defRPr>
            </a:lvl1pPr>
          </a:lstStyle>
          <a:p>
            <a:fld id="{8BEEBAAA-29B5-4AF5-BC5F-7E580C29002D}" type="datetimeFigureOut">
              <a:rPr lang="en-US" smtClean="0"/>
              <a:pPr/>
              <a:t>5/3/2023</a:t>
            </a:fld>
            <a:endParaRPr lang="en-US" dirty="0"/>
          </a:p>
        </p:txBody>
      </p:sp>
      <p:sp>
        <p:nvSpPr>
          <p:cNvPr id="5" name="Footer Placeholder 4"/>
          <p:cNvSpPr>
            <a:spLocks noGrp="1"/>
          </p:cNvSpPr>
          <p:nvPr>
            <p:ph type="ftr" sz="quarter" idx="3"/>
          </p:nvPr>
        </p:nvSpPr>
        <p:spPr>
          <a:xfrm>
            <a:off x="4648200" y="6427391"/>
            <a:ext cx="2895600" cy="141686"/>
          </a:xfrm>
          <a:prstGeom prst="rect">
            <a:avLst/>
          </a:prstGeom>
        </p:spPr>
        <p:txBody>
          <a:bodyPr vert="horz" lIns="91440" tIns="45720" rIns="91440" bIns="45720" rtlCol="0" anchor="ctr"/>
          <a:lstStyle>
            <a:lvl1pPr algn="ctr">
              <a:defRPr sz="8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53042" y="6427391"/>
            <a:ext cx="3276600" cy="141686"/>
          </a:xfrm>
          <a:prstGeom prst="rect">
            <a:avLst/>
          </a:prstGeom>
        </p:spPr>
        <p:txBody>
          <a:bodyPr vert="horz" lIns="91440" tIns="45720" rIns="91440" bIns="45720" rtlCol="0" anchor="ctr"/>
          <a:lstStyle>
            <a:lvl1pPr algn="r">
              <a:defRPr sz="8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7" name="Straight Connector 6">
            <a:extLst>
              <a:ext uri="{FF2B5EF4-FFF2-40B4-BE49-F238E27FC236}">
                <a16:creationId xmlns="" xmlns:a16="http://schemas.microsoft.com/office/drawing/2014/main" id="{D8F39A1B-8AD1-2C34-AB40-00704468E828}"/>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51518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Lst>
  <p:txStyles>
    <p:titleStyle>
      <a:lvl1pPr algn="l" defTabSz="914400" rtl="0" eaLnBrk="1" latinLnBrk="0" hangingPunct="1">
        <a:spcBef>
          <a:spcPct val="0"/>
        </a:spcBef>
        <a:buNone/>
        <a:defRPr sz="2800" kern="1200">
          <a:solidFill>
            <a:schemeClr val="bg2">
              <a:lumMod val="25000"/>
            </a:schemeClr>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3984">
          <p15:clr>
            <a:srgbClr val="F26B43"/>
          </p15:clr>
        </p15:guide>
        <p15:guide id="2" pos="336">
          <p15:clr>
            <a:srgbClr val="F26B43"/>
          </p15:clr>
        </p15:guide>
        <p15:guide id="3" pos="7320">
          <p15:clr>
            <a:srgbClr val="F26B43"/>
          </p15:clr>
        </p15:guide>
        <p15:guide id="4" orient="horz" pos="912">
          <p15:clr>
            <a:srgbClr val="F26B43"/>
          </p15:clr>
        </p15:guide>
        <p15:guide id="5" orient="horz" pos="264">
          <p15:clr>
            <a:srgbClr val="F26B43"/>
          </p15:clr>
        </p15:guide>
        <p15:guide id="6" orient="horz" pos="696">
          <p15:clr>
            <a:srgbClr val="F26B43"/>
          </p15:clr>
        </p15:guide>
        <p15:guide id="7" pos="369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11210544" cy="557784"/>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48056" y="1447800"/>
            <a:ext cx="11210543"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19099" y="6427391"/>
            <a:ext cx="3276600" cy="141686"/>
          </a:xfrm>
          <a:prstGeom prst="rect">
            <a:avLst/>
          </a:prstGeom>
        </p:spPr>
        <p:txBody>
          <a:bodyPr vert="horz" lIns="91440" tIns="45720" rIns="91440" bIns="45720" rtlCol="0" anchor="ctr"/>
          <a:lstStyle>
            <a:lvl1pPr algn="l">
              <a:defRPr sz="800" baseline="0">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BEEBAAA-29B5-4AF5-BC5F-7E580C29002D}" type="datetimeFigureOut">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5/3/2023</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5" name="Footer Placeholder 4"/>
          <p:cNvSpPr>
            <a:spLocks noGrp="1"/>
          </p:cNvSpPr>
          <p:nvPr>
            <p:ph type="ftr" sz="quarter" idx="3"/>
          </p:nvPr>
        </p:nvSpPr>
        <p:spPr>
          <a:xfrm>
            <a:off x="4648200" y="6427391"/>
            <a:ext cx="2895600" cy="141686"/>
          </a:xfrm>
          <a:prstGeom prst="rect">
            <a:avLst/>
          </a:prstGeom>
        </p:spPr>
        <p:txBody>
          <a:bodyPr vert="horz" lIns="91440" tIns="45720" rIns="91440" bIns="45720" rtlCol="0" anchor="ctr"/>
          <a:lstStyle>
            <a:lvl1pPr algn="ctr">
              <a:defRPr sz="800" baseline="0">
                <a:solidFill>
                  <a:schemeClr val="tx1">
                    <a:lumMod val="65000"/>
                    <a:lumOff val="3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sp>
        <p:nvSpPr>
          <p:cNvPr id="6" name="Slide Number Placeholder 5"/>
          <p:cNvSpPr>
            <a:spLocks noGrp="1"/>
          </p:cNvSpPr>
          <p:nvPr>
            <p:ph type="sldNum" sz="quarter" idx="4"/>
          </p:nvPr>
        </p:nvSpPr>
        <p:spPr>
          <a:xfrm>
            <a:off x="8353042" y="6427391"/>
            <a:ext cx="3276600" cy="141686"/>
          </a:xfrm>
          <a:prstGeom prst="rect">
            <a:avLst/>
          </a:prstGeom>
        </p:spPr>
        <p:txBody>
          <a:bodyPr vert="horz" lIns="91440" tIns="45720" rIns="91440" bIns="45720" rtlCol="0" anchor="ctr"/>
          <a:lstStyle>
            <a:lvl1pPr algn="r">
              <a:defRPr sz="800" baseline="0">
                <a:solidFill>
                  <a:schemeClr val="tx1">
                    <a:lumMod val="65000"/>
                    <a:lumOff val="3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800" b="0" i="0" u="none" strike="noStrike" kern="1200" cap="none" spc="0" normalizeH="0" baseline="0" noProof="0" smtClean="0">
                <a:ln>
                  <a:noFill/>
                </a:ln>
                <a:solidFill>
                  <a:srgbClr val="000000">
                    <a:lumMod val="65000"/>
                    <a:lumOff val="35000"/>
                  </a:srgbClr>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rgbClr val="000000">
                  <a:lumMod val="65000"/>
                  <a:lumOff val="35000"/>
                </a:srgbClr>
              </a:solidFill>
              <a:effectLst/>
              <a:uLnTx/>
              <a:uFillTx/>
              <a:latin typeface="Segoe UI"/>
              <a:ea typeface="+mn-ea"/>
              <a:cs typeface="+mn-cs"/>
            </a:endParaRPr>
          </a:p>
        </p:txBody>
      </p:sp>
      <p:cxnSp>
        <p:nvCxnSpPr>
          <p:cNvPr id="7" name="Straight Connector 6">
            <a:extLst>
              <a:ext uri="{FF2B5EF4-FFF2-40B4-BE49-F238E27FC236}">
                <a16:creationId xmlns="" xmlns:a16="http://schemas.microsoft.com/office/drawing/2014/main" id="{D8F39A1B-8AD1-2C34-AB40-00704468E828}"/>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39344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txStyles>
    <p:titleStyle>
      <a:lvl1pPr algn="l" defTabSz="914400" rtl="0" eaLnBrk="1" latinLnBrk="0" hangingPunct="1">
        <a:spcBef>
          <a:spcPct val="0"/>
        </a:spcBef>
        <a:buNone/>
        <a:defRPr sz="2800" kern="1200">
          <a:solidFill>
            <a:schemeClr val="bg2">
              <a:lumMod val="25000"/>
            </a:schemeClr>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3984">
          <p15:clr>
            <a:srgbClr val="F26B43"/>
          </p15:clr>
        </p15:guide>
        <p15:guide id="2" pos="336">
          <p15:clr>
            <a:srgbClr val="F26B43"/>
          </p15:clr>
        </p15:guide>
        <p15:guide id="3" pos="7320">
          <p15:clr>
            <a:srgbClr val="F26B43"/>
          </p15:clr>
        </p15:guide>
        <p15:guide id="4" orient="horz" pos="912">
          <p15:clr>
            <a:srgbClr val="F26B43"/>
          </p15:clr>
        </p15:guide>
        <p15:guide id="5" orient="horz" pos="264">
          <p15:clr>
            <a:srgbClr val="F26B43"/>
          </p15:clr>
        </p15:guide>
        <p15:guide id="6" orient="horz" pos="696">
          <p15:clr>
            <a:srgbClr val="F26B43"/>
          </p15:clr>
        </p15:guide>
        <p15:guide id="7" pos="3696">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https://www.un.org/ruleoflaw/files/2004%20report.pdf" TargetMode="External"/><Relationship Id="rId2" Type="http://schemas.openxmlformats.org/officeDocument/2006/relationships/hyperlink" Target="https://www.un.org/ruleoflaw/rule-of-law-and-human-rights/" TargetMode="Externa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nlii.org/en/ca/scc/doc/2015/2015scc4/2015scc4.html?resultIndex=1" TargetMode="External"/><Relationship Id="rId2" Type="http://schemas.openxmlformats.org/officeDocument/2006/relationships/hyperlink" Target="https://www.canlii.org/en/ca/scc/doc/2013/2013scc47/2013scc47.html?resultIndex=1" TargetMode="External"/><Relationship Id="rId1" Type="http://schemas.openxmlformats.org/officeDocument/2006/relationships/slideLayout" Target="../slideLayouts/slideLayout15.xml"/><Relationship Id="rId5" Type="http://schemas.openxmlformats.org/officeDocument/2006/relationships/hyperlink" Target="https://www.canlii.org/en/ca/scc/doc/2020/2020scc5/2020scc5.html?autocompleteStr=Nevsun%20Resources%20Ltd.%20v.%20Araya,%202020%20SCC%205%20&amp;autocompletePos=1" TargetMode="External"/><Relationship Id="rId4" Type="http://schemas.openxmlformats.org/officeDocument/2006/relationships/hyperlink" Target="https://www.canlii.org/en/ca/scc/doc/1990/1990canlii24/1990canlii24.html?resultIndex=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hyperlink" Target="https://tbinternet.ohchr.org/_layouts/15/TreatyBodyExternal/Countries.aspx?CountryCode=CAN&amp;Lang=EN" TargetMode="Externa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hyperlink" Target="https://media.tghn.org/medialibrary/2011/04/BMJ_No_7070_Volume_313_The_Nuremberg_Code.pdf" TargetMode="Externa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g"/><Relationship Id="rId1" Type="http://schemas.openxmlformats.org/officeDocument/2006/relationships/slideLayout" Target="../slideLayouts/slideLayout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hyperlink" Target="https://www.cidh.oas.org/basicos/english/basic2.american%20declaration.htm" TargetMode="External"/><Relationship Id="rId2" Type="http://schemas.openxmlformats.org/officeDocument/2006/relationships/hyperlink" Target="https://indicators.ohchr.org/" TargetMode="Externa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8D66E636-D1D5-3AAC-5CD5-A2F5C585CB49}"/>
              </a:ext>
            </a:extLst>
          </p:cNvPr>
          <p:cNvSpPr>
            <a:spLocks noGrp="1"/>
          </p:cNvSpPr>
          <p:nvPr>
            <p:ph type="title"/>
          </p:nvPr>
        </p:nvSpPr>
        <p:spPr>
          <a:xfrm>
            <a:off x="536956" y="1219503"/>
            <a:ext cx="11210544" cy="3020803"/>
          </a:xfrm>
        </p:spPr>
        <p:txBody>
          <a:bodyPr>
            <a:normAutofit fontScale="90000"/>
          </a:bodyPr>
          <a:lstStyle/>
          <a:p>
            <a:r>
              <a:rPr lang="en-US" sz="4400" b="1" dirty="0">
                <a:solidFill>
                  <a:schemeClr val="tx1"/>
                </a:solidFill>
                <a:latin typeface="Corbel" panose="020B0503020204020204" pitchFamily="34" charset="0"/>
                <a:cs typeface="Damascus Medium" pitchFamily="2" charset="-78"/>
              </a:rPr>
              <a:t>Rights to Informed Consent Violated by Mandates and the Need for Accountability: Canada’s International Human Rights Law (IHRL) Obligations</a:t>
            </a:r>
            <a:r>
              <a:rPr lang="en-US" b="1" dirty="0">
                <a:solidFill>
                  <a:schemeClr val="tx1"/>
                </a:solidFill>
                <a:latin typeface="Corbel" panose="020B0503020204020204" pitchFamily="34" charset="0"/>
                <a:cs typeface="Damascus Medium" pitchFamily="2" charset="-78"/>
              </a:rPr>
              <a:t/>
            </a:r>
            <a:br>
              <a:rPr lang="en-US" b="1" dirty="0">
                <a:solidFill>
                  <a:schemeClr val="tx1"/>
                </a:solidFill>
                <a:latin typeface="Corbel" panose="020B0503020204020204" pitchFamily="34" charset="0"/>
                <a:cs typeface="Damascus Medium" pitchFamily="2" charset="-78"/>
              </a:rPr>
            </a:br>
            <a:endParaRPr lang="en-US" b="1" dirty="0">
              <a:solidFill>
                <a:schemeClr val="tx1"/>
              </a:solidFill>
              <a:latin typeface="Corbel" panose="020B0503020204020204" pitchFamily="34" charset="0"/>
              <a:cs typeface="Damascus Medium" pitchFamily="2" charset="-78"/>
            </a:endParaRPr>
          </a:p>
        </p:txBody>
      </p:sp>
      <p:sp>
        <p:nvSpPr>
          <p:cNvPr id="5" name="Text Placeholder 4">
            <a:extLst>
              <a:ext uri="{FF2B5EF4-FFF2-40B4-BE49-F238E27FC236}">
                <a16:creationId xmlns="" xmlns:a16="http://schemas.microsoft.com/office/drawing/2014/main" id="{DE831F0C-52BB-6204-5BF6-C4DDD23942D3}"/>
              </a:ext>
            </a:extLst>
          </p:cNvPr>
          <p:cNvSpPr>
            <a:spLocks noGrp="1"/>
          </p:cNvSpPr>
          <p:nvPr>
            <p:ph sz="quarter" idx="13"/>
          </p:nvPr>
        </p:nvSpPr>
        <p:spPr>
          <a:xfrm>
            <a:off x="536957" y="3714445"/>
            <a:ext cx="11210543" cy="2507061"/>
          </a:xfrm>
        </p:spPr>
        <p:txBody>
          <a:bodyPr>
            <a:noAutofit/>
          </a:bodyPr>
          <a:lstStyle/>
          <a:p>
            <a:pPr>
              <a:lnSpc>
                <a:spcPct val="150000"/>
              </a:lnSpc>
              <a:spcBef>
                <a:spcPts val="0"/>
              </a:spcBef>
              <a:spcAft>
                <a:spcPts val="0"/>
              </a:spcAft>
            </a:pPr>
            <a:endParaRPr lang="en-US" b="1" dirty="0">
              <a:solidFill>
                <a:schemeClr val="tx1"/>
              </a:solidFill>
            </a:endParaRPr>
          </a:p>
          <a:p>
            <a:pPr>
              <a:lnSpc>
                <a:spcPct val="150000"/>
              </a:lnSpc>
              <a:spcBef>
                <a:spcPts val="0"/>
              </a:spcBef>
              <a:spcAft>
                <a:spcPts val="0"/>
              </a:spcAft>
            </a:pPr>
            <a:r>
              <a:rPr lang="en-US" sz="2800" b="1" dirty="0">
                <a:solidFill>
                  <a:schemeClr val="tx1"/>
                </a:solidFill>
              </a:rPr>
              <a:t>Gail Davidson*</a:t>
            </a:r>
          </a:p>
          <a:p>
            <a:pPr>
              <a:lnSpc>
                <a:spcPct val="150000"/>
              </a:lnSpc>
              <a:spcBef>
                <a:spcPts val="0"/>
              </a:spcBef>
              <a:spcAft>
                <a:spcPts val="0"/>
              </a:spcAft>
            </a:pPr>
            <a:r>
              <a:rPr lang="en-US" sz="2000" b="1" dirty="0">
                <a:solidFill>
                  <a:schemeClr val="tx1"/>
                </a:solidFill>
              </a:rPr>
              <a:t>*</a:t>
            </a:r>
            <a:r>
              <a:rPr lang="en-US" sz="2000" b="1" i="1" dirty="0">
                <a:solidFill>
                  <a:schemeClr val="tx1"/>
                </a:solidFill>
              </a:rPr>
              <a:t>Interpretations are solely those of Gail Davidson </a:t>
            </a:r>
          </a:p>
          <a:p>
            <a:pPr>
              <a:lnSpc>
                <a:spcPct val="150000"/>
              </a:lnSpc>
              <a:spcBef>
                <a:spcPts val="0"/>
              </a:spcBef>
              <a:spcAft>
                <a:spcPts val="0"/>
              </a:spcAft>
            </a:pPr>
            <a:r>
              <a:rPr lang="en-US" sz="2000" b="1" dirty="0">
                <a:solidFill>
                  <a:schemeClr val="tx1"/>
                </a:solidFill>
              </a:rPr>
              <a:t>National Citizen’s Inquiry</a:t>
            </a:r>
          </a:p>
          <a:p>
            <a:pPr>
              <a:lnSpc>
                <a:spcPct val="150000"/>
              </a:lnSpc>
              <a:spcBef>
                <a:spcPts val="0"/>
              </a:spcBef>
              <a:spcAft>
                <a:spcPts val="0"/>
              </a:spcAft>
            </a:pPr>
            <a:r>
              <a:rPr lang="en-US" sz="2000" b="1" dirty="0">
                <a:solidFill>
                  <a:schemeClr val="tx1"/>
                </a:solidFill>
              </a:rPr>
              <a:t>04 May 2023</a:t>
            </a:r>
          </a:p>
          <a:p>
            <a:pPr>
              <a:lnSpc>
                <a:spcPct val="150000"/>
              </a:lnSpc>
              <a:spcBef>
                <a:spcPts val="0"/>
              </a:spcBef>
              <a:spcAft>
                <a:spcPts val="0"/>
              </a:spcAft>
            </a:pPr>
            <a:endParaRPr lang="en-US" sz="2000" b="1" dirty="0">
              <a:solidFill>
                <a:schemeClr val="accent2"/>
              </a:solidFill>
            </a:endParaRPr>
          </a:p>
        </p:txBody>
      </p:sp>
      <p:pic>
        <p:nvPicPr>
          <p:cNvPr id="3" name="Picture 2" descr="A picture containing text, clipart&#10;&#10;Description automatically generated">
            <a:extLst>
              <a:ext uri="{FF2B5EF4-FFF2-40B4-BE49-F238E27FC236}">
                <a16:creationId xmlns="" xmlns:a16="http://schemas.microsoft.com/office/drawing/2014/main" id="{1CFC700A-9E8A-4E37-58E3-935D4F50A289}"/>
              </a:ext>
            </a:extLst>
          </p:cNvPr>
          <p:cNvPicPr>
            <a:picLocks noChangeAspect="1"/>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10432738" y="6081313"/>
            <a:ext cx="632079" cy="418719"/>
          </a:xfrm>
          <a:custGeom>
            <a:avLst/>
            <a:gdLst>
              <a:gd name="connsiteX0" fmla="*/ 0 w 632079"/>
              <a:gd name="connsiteY0" fmla="*/ 0 h 418719"/>
              <a:gd name="connsiteX1" fmla="*/ 632079 w 632079"/>
              <a:gd name="connsiteY1" fmla="*/ 0 h 418719"/>
              <a:gd name="connsiteX2" fmla="*/ 632079 w 632079"/>
              <a:gd name="connsiteY2" fmla="*/ 418719 h 418719"/>
              <a:gd name="connsiteX3" fmla="*/ 0 w 632079"/>
              <a:gd name="connsiteY3" fmla="*/ 418719 h 418719"/>
              <a:gd name="connsiteX4" fmla="*/ 0 w 632079"/>
              <a:gd name="connsiteY4" fmla="*/ 0 h 418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079" h="418719" fill="none" extrusionOk="0">
                <a:moveTo>
                  <a:pt x="0" y="0"/>
                </a:moveTo>
                <a:cubicBezTo>
                  <a:pt x="88888" y="7648"/>
                  <a:pt x="566063" y="-26151"/>
                  <a:pt x="632079" y="0"/>
                </a:cubicBezTo>
                <a:cubicBezTo>
                  <a:pt x="666993" y="136138"/>
                  <a:pt x="650024" y="228149"/>
                  <a:pt x="632079" y="418719"/>
                </a:cubicBezTo>
                <a:cubicBezTo>
                  <a:pt x="446748" y="401545"/>
                  <a:pt x="214945" y="387593"/>
                  <a:pt x="0" y="418719"/>
                </a:cubicBezTo>
                <a:cubicBezTo>
                  <a:pt x="30664" y="265103"/>
                  <a:pt x="6438" y="175447"/>
                  <a:pt x="0" y="0"/>
                </a:cubicBezTo>
                <a:close/>
              </a:path>
              <a:path w="632079" h="418719" stroke="0" extrusionOk="0">
                <a:moveTo>
                  <a:pt x="0" y="0"/>
                </a:moveTo>
                <a:cubicBezTo>
                  <a:pt x="273423" y="43661"/>
                  <a:pt x="367349" y="-35380"/>
                  <a:pt x="632079" y="0"/>
                </a:cubicBezTo>
                <a:cubicBezTo>
                  <a:pt x="638580" y="161890"/>
                  <a:pt x="623442" y="365756"/>
                  <a:pt x="632079" y="418719"/>
                </a:cubicBezTo>
                <a:cubicBezTo>
                  <a:pt x="397817" y="364788"/>
                  <a:pt x="138939" y="361866"/>
                  <a:pt x="0" y="418719"/>
                </a:cubicBezTo>
                <a:cubicBezTo>
                  <a:pt x="25040" y="238637"/>
                  <a:pt x="8825" y="147166"/>
                  <a:pt x="0" y="0"/>
                </a:cubicBezTo>
                <a:close/>
              </a:path>
            </a:pathLst>
          </a:custGeom>
          <a:solidFill>
            <a:schemeClr val="accent2">
              <a:lumMod val="40000"/>
              <a:lumOff val="60000"/>
            </a:schemeClr>
          </a:solidFill>
          <a:ln>
            <a:noFill/>
            <a:extLst>
              <a:ext uri="{C807C97D-BFC1-408E-A445-0C87EB9F89A2}">
                <ask:lineSketchStyleProps xmlns:ask="http://schemas.microsoft.com/office/drawing/2018/sketchyshapes" xmlns="" sd="1219033472">
                  <a:prstGeom prst="rect">
                    <a:avLst/>
                  </a:prstGeom>
                  <ask:type>
                    <ask:lineSketchCurved/>
                  </ask:type>
                </ask:lineSketchStyleProps>
              </a:ext>
            </a:extLst>
          </a:ln>
        </p:spPr>
      </p:pic>
      <p:sp>
        <p:nvSpPr>
          <p:cNvPr id="8" name="Rectangle 7">
            <a:extLst>
              <a:ext uri="{FF2B5EF4-FFF2-40B4-BE49-F238E27FC236}">
                <a16:creationId xmlns="" xmlns:a16="http://schemas.microsoft.com/office/drawing/2014/main" id="{BB284105-C6DB-0446-434E-59AB1CA0A831}"/>
              </a:ext>
            </a:extLst>
          </p:cNvPr>
          <p:cNvSpPr>
            <a:spLocks noChangeAspect="1"/>
          </p:cNvSpPr>
          <p:nvPr/>
        </p:nvSpPr>
        <p:spPr>
          <a:xfrm>
            <a:off x="10235161" y="6101439"/>
            <a:ext cx="476392" cy="461665"/>
          </a:xfrm>
          <a:prstGeom prst="rect">
            <a:avLst/>
          </a:prstGeom>
          <a:noFill/>
        </p:spPr>
        <p:txBody>
          <a:bodyPr wrap="square" lIns="91440" tIns="45720" rIns="91440" bIns="45720">
            <a:spAutoFit/>
          </a:bodyPr>
          <a:lstStyle/>
          <a:p>
            <a:pPr algn="ctr"/>
            <a:r>
              <a:rPr lang="en-US" sz="2400" b="0" cap="none" spc="0" dirty="0">
                <a:ln w="0"/>
                <a:solidFill>
                  <a:schemeClr val="accent2"/>
                </a:solidFill>
                <a:latin typeface="Broadway" panose="04040905080B02020502" pitchFamily="82" charset="0"/>
              </a:rPr>
              <a:t>3</a:t>
            </a:r>
          </a:p>
        </p:txBody>
      </p:sp>
      <p:sp>
        <p:nvSpPr>
          <p:cNvPr id="7" name="Rectangle 6">
            <a:extLst>
              <a:ext uri="{FF2B5EF4-FFF2-40B4-BE49-F238E27FC236}">
                <a16:creationId xmlns="" xmlns:a16="http://schemas.microsoft.com/office/drawing/2014/main" id="{5528CF61-4C00-534F-9CA8-FFA9F0CBE66F}"/>
              </a:ext>
            </a:extLst>
          </p:cNvPr>
          <p:cNvSpPr>
            <a:spLocks noChangeAspect="1"/>
          </p:cNvSpPr>
          <p:nvPr/>
        </p:nvSpPr>
        <p:spPr>
          <a:xfrm>
            <a:off x="10807054" y="6106339"/>
            <a:ext cx="287259" cy="461665"/>
          </a:xfrm>
          <a:prstGeom prst="rect">
            <a:avLst/>
          </a:prstGeom>
          <a:noFill/>
        </p:spPr>
        <p:txBody>
          <a:bodyPr wrap="none" lIns="91440" tIns="45720" rIns="91440" bIns="45720">
            <a:spAutoFit/>
          </a:bodyPr>
          <a:lstStyle/>
          <a:p>
            <a:pPr algn="ctr"/>
            <a:r>
              <a:rPr lang="en-US" sz="2400" dirty="0">
                <a:ln w="0"/>
                <a:solidFill>
                  <a:schemeClr val="accent2"/>
                </a:solidFill>
                <a:latin typeface="Broadway" panose="04040905080B02020502" pitchFamily="82" charset="0"/>
              </a:rPr>
              <a:t>s</a:t>
            </a:r>
            <a:endParaRPr lang="en-US" sz="2400" b="0" cap="none" spc="0" dirty="0">
              <a:ln w="0"/>
              <a:solidFill>
                <a:schemeClr val="accent2"/>
              </a:solidFill>
              <a:latin typeface="Broadway" panose="04040905080B02020502" pitchFamily="82" charset="0"/>
            </a:endParaRPr>
          </a:p>
        </p:txBody>
      </p:sp>
    </p:spTree>
    <p:extLst>
      <p:ext uri="{BB962C8B-B14F-4D97-AF65-F5344CB8AC3E}">
        <p14:creationId xmlns:p14="http://schemas.microsoft.com/office/powerpoint/2010/main" val="2350875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F35F6F-C538-2194-3889-FD5A532778AE}"/>
              </a:ext>
            </a:extLst>
          </p:cNvPr>
          <p:cNvSpPr>
            <a:spLocks noGrp="1"/>
          </p:cNvSpPr>
          <p:nvPr>
            <p:ph type="title"/>
          </p:nvPr>
        </p:nvSpPr>
        <p:spPr/>
        <p:txBody>
          <a:bodyPr>
            <a:normAutofit fontScale="90000"/>
          </a:bodyPr>
          <a:lstStyle/>
          <a:p>
            <a:pPr marR="0" rtl="0"/>
            <a:r>
              <a:rPr kumimoji="0" lang="en-US" sz="4400" b="1" i="0" u="none" strike="noStrike" kern="1200" cap="none" spc="0" normalizeH="0" baseline="0" noProof="0" dirty="0">
                <a:ln>
                  <a:noFill/>
                </a:ln>
                <a:solidFill>
                  <a:schemeClr val="tx1"/>
                </a:solidFill>
                <a:effectLst/>
                <a:uLnTx/>
                <a:uFillTx/>
                <a:latin typeface="Segoe UI" panose="020B0502040204020203" pitchFamily="34" charset="0"/>
                <a:ea typeface="+mj-ea"/>
                <a:cs typeface="+mj-cs"/>
              </a:rPr>
              <a:t>B. Rights Violated by </a:t>
            </a:r>
            <a:r>
              <a:rPr kumimoji="0" lang="en-US" sz="4400" b="1" i="0" u="none" strike="noStrike" kern="1200" cap="none" spc="0" normalizeH="0" baseline="0" noProof="0" dirty="0">
                <a:ln>
                  <a:noFill/>
                </a:ln>
                <a:solidFill>
                  <a:schemeClr val="tx1"/>
                </a:solidFill>
                <a:effectLst/>
                <a:uLnTx/>
                <a:uFillTx/>
                <a:latin typeface="Segoe UI" panose="020B0502040204020203" pitchFamily="34" charset="0"/>
              </a:rPr>
              <a:t>Mandates and Policies </a:t>
            </a:r>
            <a:endParaRPr lang="en-US" b="1" i="0" u="none" strike="noStrike" baseline="0" dirty="0">
              <a:solidFill>
                <a:schemeClr val="tx1"/>
              </a:solidFill>
              <a:latin typeface="Times New Roman" panose="02020603050405020304" pitchFamily="18" charset="0"/>
            </a:endParaRPr>
          </a:p>
        </p:txBody>
      </p:sp>
      <p:sp>
        <p:nvSpPr>
          <p:cNvPr id="5" name="Content Placeholder 4">
            <a:extLst>
              <a:ext uri="{FF2B5EF4-FFF2-40B4-BE49-F238E27FC236}">
                <a16:creationId xmlns="" xmlns:a16="http://schemas.microsoft.com/office/drawing/2014/main" id="{DE7FF9B1-38D2-025D-9173-57969E5955C9}"/>
              </a:ext>
            </a:extLst>
          </p:cNvPr>
          <p:cNvSpPr>
            <a:spLocks noGrp="1"/>
          </p:cNvSpPr>
          <p:nvPr>
            <p:ph sz="quarter" idx="13"/>
          </p:nvPr>
        </p:nvSpPr>
        <p:spPr/>
        <p:txBody>
          <a:bodyPr>
            <a:normAutofit fontScale="92500"/>
          </a:bodyPr>
          <a:lstStyle/>
          <a:p>
            <a:pPr marL="0" indent="0">
              <a:buNone/>
            </a:pPr>
            <a:r>
              <a:rPr lang="en-US" sz="3000" b="1" i="0" u="none" strike="noStrike" baseline="0" dirty="0">
                <a:solidFill>
                  <a:schemeClr val="tx1"/>
                </a:solidFill>
                <a:latin typeface="Segoe UI" panose="020B0502040204020203" pitchFamily="34" charset="0"/>
                <a:cs typeface="Segoe UI" panose="020B0502040204020203" pitchFamily="34" charset="0"/>
              </a:rPr>
              <a:t>ICESCR Rights to: </a:t>
            </a:r>
          </a:p>
          <a:p>
            <a:pPr marL="285750" indent="-285750">
              <a:lnSpc>
                <a:spcPct val="170000"/>
              </a:lnSpc>
              <a:buFont typeface="Arial" panose="020B0604020202020204" pitchFamily="34" charset="0"/>
              <a:buChar char="•"/>
            </a:pPr>
            <a:r>
              <a:rPr lang="en-US" sz="2800" dirty="0">
                <a:solidFill>
                  <a:schemeClr val="tx1"/>
                </a:solidFill>
                <a:latin typeface="Segoe UI" panose="020B0502040204020203" pitchFamily="34" charset="0"/>
                <a:cs typeface="Segoe UI" panose="020B0502040204020203" pitchFamily="34" charset="0"/>
              </a:rPr>
              <a:t>E</a:t>
            </a:r>
            <a:r>
              <a:rPr lang="en-US" sz="2800" b="0" i="0" u="none" strike="noStrike" baseline="0" dirty="0">
                <a:solidFill>
                  <a:schemeClr val="tx1"/>
                </a:solidFill>
                <a:latin typeface="Segoe UI" panose="020B0502040204020203" pitchFamily="34" charset="0"/>
                <a:cs typeface="Segoe UI" panose="020B0502040204020203" pitchFamily="34" charset="0"/>
              </a:rPr>
              <a:t>quality and non-discrimination (Articles 2, 3, 4); education (Article 13);  </a:t>
            </a:r>
          </a:p>
          <a:p>
            <a:pPr marL="285750" indent="-285750">
              <a:lnSpc>
                <a:spcPct val="170000"/>
              </a:lnSpc>
              <a:buFont typeface="Arial" panose="020B0604020202020204" pitchFamily="34" charset="0"/>
              <a:buChar char="•"/>
            </a:pPr>
            <a:r>
              <a:rPr lang="en-US" sz="2800" b="1" dirty="0">
                <a:solidFill>
                  <a:schemeClr val="tx1"/>
                </a:solidFill>
                <a:latin typeface="Segoe UI" panose="020B0502040204020203" pitchFamily="34" charset="0"/>
                <a:cs typeface="Segoe UI" panose="020B0502040204020203" pitchFamily="34" charset="0"/>
              </a:rPr>
              <a:t>H</a:t>
            </a:r>
            <a:r>
              <a:rPr lang="en-US" sz="2800" b="1" i="0" u="none" strike="noStrike" baseline="0" dirty="0">
                <a:solidFill>
                  <a:schemeClr val="tx1"/>
                </a:solidFill>
                <a:latin typeface="Segoe UI" panose="020B0502040204020203" pitchFamily="34" charset="0"/>
                <a:cs typeface="Segoe UI" panose="020B0502040204020203" pitchFamily="34" charset="0"/>
              </a:rPr>
              <a:t>ealth and  the right to informed consent to medical treatment (Article 12)</a:t>
            </a:r>
            <a:r>
              <a:rPr lang="en-US" sz="2800" b="0" i="0" u="none" strike="noStrike" baseline="0" dirty="0">
                <a:solidFill>
                  <a:schemeClr val="tx1"/>
                </a:solidFill>
                <a:latin typeface="Segoe UI" panose="020B0502040204020203" pitchFamily="34" charset="0"/>
                <a:cs typeface="Segoe UI" panose="020B0502040204020203" pitchFamily="34" charset="0"/>
              </a:rPr>
              <a:t>; and, </a:t>
            </a:r>
          </a:p>
          <a:p>
            <a:pPr marL="285750" indent="-285750">
              <a:lnSpc>
                <a:spcPct val="170000"/>
              </a:lnSpc>
              <a:buFont typeface="Arial" panose="020B0604020202020204" pitchFamily="34" charset="0"/>
              <a:buChar char="•"/>
            </a:pPr>
            <a:r>
              <a:rPr lang="en-US" sz="2800" dirty="0">
                <a:solidFill>
                  <a:schemeClr val="tx1"/>
                </a:solidFill>
                <a:latin typeface="Segoe UI" panose="020B0502040204020203" pitchFamily="34" charset="0"/>
                <a:cs typeface="Segoe UI" panose="020B0502040204020203" pitchFamily="34" charset="0"/>
              </a:rPr>
              <a:t>T</a:t>
            </a:r>
            <a:r>
              <a:rPr lang="en-US" sz="2800" b="0" i="0" u="none" strike="noStrike" baseline="0" dirty="0">
                <a:solidFill>
                  <a:schemeClr val="tx1"/>
                </a:solidFill>
                <a:latin typeface="Segoe UI" panose="020B0502040204020203" pitchFamily="34" charset="0"/>
                <a:cs typeface="Segoe UI" panose="020B0502040204020203" pitchFamily="34" charset="0"/>
              </a:rPr>
              <a:t>o work (Article 6). </a:t>
            </a:r>
            <a:endParaRPr lang="en-CA" sz="28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99727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F35F6F-C538-2194-3889-FD5A532778AE}"/>
              </a:ext>
            </a:extLst>
          </p:cNvPr>
          <p:cNvSpPr>
            <a:spLocks noGrp="1"/>
          </p:cNvSpPr>
          <p:nvPr>
            <p:ph type="title"/>
          </p:nvPr>
        </p:nvSpPr>
        <p:spPr/>
        <p:txBody>
          <a:bodyPr>
            <a:normAutofit fontScale="90000"/>
          </a:bodyPr>
          <a:lstStyle/>
          <a:p>
            <a:pPr marR="0" rtl="0"/>
            <a:r>
              <a:rPr kumimoji="0" lang="en-US" sz="4400" b="1" i="0" u="none" strike="noStrike" kern="1200" cap="none" spc="0" normalizeH="0" baseline="0" noProof="0" dirty="0">
                <a:ln>
                  <a:noFill/>
                </a:ln>
                <a:solidFill>
                  <a:schemeClr val="tx1"/>
                </a:solidFill>
                <a:effectLst/>
                <a:uLnTx/>
                <a:uFillTx/>
                <a:latin typeface="Segoe UI" panose="020B0502040204020203" pitchFamily="34" charset="0"/>
                <a:ea typeface="+mj-ea"/>
                <a:cs typeface="+mj-cs"/>
              </a:rPr>
              <a:t>B. Rights Violated by </a:t>
            </a:r>
            <a:r>
              <a:rPr kumimoji="0" lang="en-US" sz="4400" b="1" i="0" u="none" strike="noStrike" kern="1200" cap="none" spc="0" normalizeH="0" baseline="0" noProof="0" dirty="0">
                <a:ln>
                  <a:noFill/>
                </a:ln>
                <a:solidFill>
                  <a:schemeClr val="tx1"/>
                </a:solidFill>
                <a:effectLst/>
                <a:uLnTx/>
                <a:uFillTx/>
                <a:latin typeface="Segoe UI" panose="020B0502040204020203" pitchFamily="34" charset="0"/>
              </a:rPr>
              <a:t>Mandates and Policies </a:t>
            </a:r>
            <a:endParaRPr lang="en-US" b="1" i="0" u="none" strike="noStrike" baseline="0" dirty="0">
              <a:solidFill>
                <a:schemeClr val="tx1"/>
              </a:solidFill>
              <a:latin typeface="Times New Roman" panose="02020603050405020304" pitchFamily="18" charset="0"/>
            </a:endParaRPr>
          </a:p>
        </p:txBody>
      </p:sp>
      <p:sp>
        <p:nvSpPr>
          <p:cNvPr id="3" name="Content Placeholder 2">
            <a:extLst>
              <a:ext uri="{FF2B5EF4-FFF2-40B4-BE49-F238E27FC236}">
                <a16:creationId xmlns="" xmlns:a16="http://schemas.microsoft.com/office/drawing/2014/main" id="{1688E9EC-82F8-480D-C4D2-EAAEBE054F46}"/>
              </a:ext>
            </a:extLst>
          </p:cNvPr>
          <p:cNvSpPr>
            <a:spLocks noGrp="1"/>
          </p:cNvSpPr>
          <p:nvPr>
            <p:ph sz="quarter" idx="13"/>
          </p:nvPr>
        </p:nvSpPr>
        <p:spPr/>
        <p:txBody>
          <a:bodyPr>
            <a:normAutofit fontScale="77500" lnSpcReduction="20000"/>
          </a:bodyPr>
          <a:lstStyle/>
          <a:p>
            <a:pPr marR="0" lvl="0" rtl="0"/>
            <a:r>
              <a:rPr lang="en-US" sz="3600" b="1" i="0" u="none" strike="noStrike" baseline="0" dirty="0">
                <a:solidFill>
                  <a:schemeClr val="tx1"/>
                </a:solidFill>
              </a:rPr>
              <a:t>UNCAT to: </a:t>
            </a:r>
          </a:p>
          <a:p>
            <a:pPr marL="457200" marR="0" lvl="0" indent="-457200" rtl="0">
              <a:buFont typeface="Arial" panose="020B0604020202020204" pitchFamily="34" charset="0"/>
              <a:buChar char="•"/>
            </a:pPr>
            <a:r>
              <a:rPr lang="en-US" sz="2800" dirty="0">
                <a:solidFill>
                  <a:schemeClr val="tx1"/>
                </a:solidFill>
              </a:rPr>
              <a:t>F</a:t>
            </a:r>
            <a:r>
              <a:rPr lang="en-US" sz="2800" b="0" i="0" u="none" strike="noStrike" baseline="0" dirty="0">
                <a:solidFill>
                  <a:schemeClr val="tx1"/>
                </a:solidFill>
              </a:rPr>
              <a:t>reedom from torture and ill treatment (Articles 2, 16); </a:t>
            </a:r>
          </a:p>
          <a:p>
            <a:pPr marL="457200" marR="0" lvl="0" indent="-457200" rtl="0">
              <a:buFont typeface="Arial" panose="020B0604020202020204" pitchFamily="34" charset="0"/>
              <a:buChar char="•"/>
            </a:pPr>
            <a:r>
              <a:rPr lang="en-US" sz="2800" dirty="0">
                <a:solidFill>
                  <a:schemeClr val="tx1"/>
                </a:solidFill>
              </a:rPr>
              <a:t>F</a:t>
            </a:r>
            <a:r>
              <a:rPr lang="en-US" sz="2800" b="0" i="0" u="none" strike="noStrike" baseline="0" dirty="0">
                <a:solidFill>
                  <a:schemeClr val="tx1"/>
                </a:solidFill>
              </a:rPr>
              <a:t>reedom from coercion or force to accept a medical treatment not voluntarily chosen (Articles 2, 16); </a:t>
            </a:r>
          </a:p>
          <a:p>
            <a:pPr marL="457200" marR="0" lvl="0" indent="-457200" rtl="0">
              <a:buFont typeface="Arial" panose="020B0604020202020204" pitchFamily="34" charset="0"/>
              <a:buChar char="•"/>
            </a:pPr>
            <a:r>
              <a:rPr lang="en-US" sz="2800" dirty="0">
                <a:solidFill>
                  <a:schemeClr val="tx1"/>
                </a:solidFill>
              </a:rPr>
              <a:t>F</a:t>
            </a:r>
            <a:r>
              <a:rPr lang="en-US" sz="2800" b="0" i="0" u="none" strike="noStrike" baseline="0" dirty="0">
                <a:solidFill>
                  <a:schemeClr val="tx1"/>
                </a:solidFill>
              </a:rPr>
              <a:t>reedom from non-consensual medical or scientific experimentation (Art. 2, 16); and, </a:t>
            </a:r>
          </a:p>
          <a:p>
            <a:pPr marL="457200" marR="0" lvl="0" indent="-457200" rtl="0">
              <a:buFont typeface="Arial" panose="020B0604020202020204" pitchFamily="34" charset="0"/>
              <a:buChar char="•"/>
            </a:pPr>
            <a:r>
              <a:rPr lang="en-US" sz="2800" dirty="0">
                <a:solidFill>
                  <a:schemeClr val="tx1"/>
                </a:solidFill>
              </a:rPr>
              <a:t>E</a:t>
            </a:r>
            <a:r>
              <a:rPr lang="en-US" sz="2800" b="0" i="0" u="none" strike="noStrike" baseline="0" dirty="0">
                <a:solidFill>
                  <a:schemeClr val="tx1"/>
                </a:solidFill>
              </a:rPr>
              <a:t>ffective remedies for rights violations (Articles 12, 13, 14).</a:t>
            </a:r>
          </a:p>
          <a:p>
            <a:endParaRPr lang="en-CA" sz="2000" dirty="0"/>
          </a:p>
        </p:txBody>
      </p:sp>
      <p:sp>
        <p:nvSpPr>
          <p:cNvPr id="5" name="Content Placeholder 4">
            <a:extLst>
              <a:ext uri="{FF2B5EF4-FFF2-40B4-BE49-F238E27FC236}">
                <a16:creationId xmlns="" xmlns:a16="http://schemas.microsoft.com/office/drawing/2014/main" id="{DE7FF9B1-38D2-025D-9173-57969E5955C9}"/>
              </a:ext>
            </a:extLst>
          </p:cNvPr>
          <p:cNvSpPr>
            <a:spLocks noGrp="1"/>
          </p:cNvSpPr>
          <p:nvPr>
            <p:ph sz="quarter" idx="14"/>
          </p:nvPr>
        </p:nvSpPr>
        <p:spPr/>
        <p:txBody>
          <a:bodyPr>
            <a:normAutofit fontScale="92500"/>
          </a:bodyPr>
          <a:lstStyle/>
          <a:p>
            <a:r>
              <a:rPr lang="en-US" sz="3000" b="1" i="0" u="none" strike="noStrike" baseline="0" dirty="0">
                <a:solidFill>
                  <a:schemeClr val="tx1"/>
                </a:solidFill>
                <a:latin typeface="Segoe UI" panose="020B0502040204020203" pitchFamily="34" charset="0"/>
              </a:rPr>
              <a:t>ADRDM to: </a:t>
            </a:r>
          </a:p>
          <a:p>
            <a:pPr marL="685800" indent="-685800">
              <a:buFont typeface="Arial" panose="020B0604020202020204" pitchFamily="34" charset="0"/>
              <a:buChar char="•"/>
            </a:pPr>
            <a:r>
              <a:rPr lang="en-US" sz="2400" dirty="0">
                <a:solidFill>
                  <a:schemeClr val="tx1"/>
                </a:solidFill>
                <a:latin typeface="Segoe UI" panose="020B0502040204020203" pitchFamily="34" charset="0"/>
              </a:rPr>
              <a:t>E</a:t>
            </a:r>
            <a:r>
              <a:rPr lang="en-US" sz="2400" b="0" i="0" u="none" strike="noStrike" baseline="0" dirty="0">
                <a:solidFill>
                  <a:schemeClr val="tx1"/>
                </a:solidFill>
                <a:latin typeface="Segoe UI" panose="020B0502040204020203" pitchFamily="34" charset="0"/>
              </a:rPr>
              <a:t>quality before the law (Article II), education (Article XII), due process (Article XXVI), fair trial (Article XVII), freedom of expression (Article IV); </a:t>
            </a:r>
          </a:p>
          <a:p>
            <a:pPr marL="685800" indent="-685800">
              <a:buFont typeface="Arial" panose="020B0604020202020204" pitchFamily="34" charset="0"/>
              <a:buChar char="•"/>
            </a:pPr>
            <a:r>
              <a:rPr lang="en-US" sz="2400" dirty="0">
                <a:solidFill>
                  <a:schemeClr val="tx1"/>
                </a:solidFill>
                <a:latin typeface="Segoe UI" panose="020B0502040204020203" pitchFamily="34" charset="0"/>
              </a:rPr>
              <a:t>H</a:t>
            </a:r>
            <a:r>
              <a:rPr lang="en-US" sz="2400" b="0" i="0" u="none" strike="noStrike" baseline="0" dirty="0">
                <a:solidFill>
                  <a:schemeClr val="tx1"/>
                </a:solidFill>
                <a:latin typeface="Segoe UI" panose="020B0502040204020203" pitchFamily="34" charset="0"/>
              </a:rPr>
              <a:t>ealth and well-being (XI), life, liberty and personal security (Article I), movement (Article VIII), private and family life (Article V), and, to religious freedom (Article III). </a:t>
            </a:r>
          </a:p>
          <a:p>
            <a:pPr marR="0" lvl="0" rtl="0"/>
            <a:endParaRPr lang="en-US" sz="3200" b="0" i="0" u="none" strike="noStrike" baseline="0" dirty="0">
              <a:solidFill>
                <a:srgbClr val="292929"/>
              </a:solidFill>
              <a:latin typeface="Segoe UI" panose="020B0502040204020203" pitchFamily="34" charset="0"/>
            </a:endParaRPr>
          </a:p>
        </p:txBody>
      </p:sp>
    </p:spTree>
    <p:extLst>
      <p:ext uri="{BB962C8B-B14F-4D97-AF65-F5344CB8AC3E}">
        <p14:creationId xmlns:p14="http://schemas.microsoft.com/office/powerpoint/2010/main" val="390689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4883E5-8E85-F44D-94B5-23F7CC1608C0}"/>
              </a:ext>
            </a:extLst>
          </p:cNvPr>
          <p:cNvSpPr>
            <a:spLocks noGrp="1"/>
          </p:cNvSpPr>
          <p:nvPr>
            <p:ph type="title"/>
          </p:nvPr>
        </p:nvSpPr>
        <p:spPr/>
        <p:txBody>
          <a:bodyPr>
            <a:noAutofit/>
          </a:bodyPr>
          <a:lstStyle/>
          <a:p>
            <a:pPr marR="0" rtl="0"/>
            <a:r>
              <a:rPr lang="en-US" sz="4000" b="1" dirty="0">
                <a:solidFill>
                  <a:schemeClr val="tx1"/>
                </a:solidFill>
                <a:latin typeface="Segoe UI" panose="020B0502040204020203" pitchFamily="34" charset="0"/>
              </a:rPr>
              <a:t>C. </a:t>
            </a:r>
            <a:r>
              <a:rPr lang="en-US" sz="4000" b="1" i="0" u="none" strike="noStrike" baseline="0" dirty="0">
                <a:solidFill>
                  <a:schemeClr val="tx1"/>
                </a:solidFill>
                <a:latin typeface="Segoe UI" panose="020B0502040204020203" pitchFamily="34" charset="0"/>
              </a:rPr>
              <a:t>Canada’s IHRL </a:t>
            </a:r>
            <a:r>
              <a:rPr lang="en-US" sz="4000" b="1" dirty="0">
                <a:solidFill>
                  <a:schemeClr val="tx1"/>
                </a:solidFill>
                <a:latin typeface="Segoe UI" panose="020B0502040204020203" pitchFamily="34" charset="0"/>
              </a:rPr>
              <a:t>O</a:t>
            </a:r>
            <a:r>
              <a:rPr lang="en-US" sz="4000" b="1" i="0" u="none" strike="noStrike" baseline="0" dirty="0">
                <a:solidFill>
                  <a:schemeClr val="tx1"/>
                </a:solidFill>
                <a:latin typeface="Segoe UI" panose="020B0502040204020203" pitchFamily="34" charset="0"/>
              </a:rPr>
              <a:t>bligations: Sources </a:t>
            </a:r>
          </a:p>
        </p:txBody>
      </p:sp>
      <p:sp>
        <p:nvSpPr>
          <p:cNvPr id="3" name="Text Placeholder 2">
            <a:extLst>
              <a:ext uri="{FF2B5EF4-FFF2-40B4-BE49-F238E27FC236}">
                <a16:creationId xmlns="" xmlns:a16="http://schemas.microsoft.com/office/drawing/2014/main" id="{28087FF7-58CF-8FE1-B751-8DE074253659}"/>
              </a:ext>
            </a:extLst>
          </p:cNvPr>
          <p:cNvSpPr>
            <a:spLocks noGrp="1"/>
          </p:cNvSpPr>
          <p:nvPr>
            <p:ph sz="quarter" idx="13"/>
          </p:nvPr>
        </p:nvSpPr>
        <p:spPr>
          <a:xfrm>
            <a:off x="488044" y="1326990"/>
            <a:ext cx="11210543" cy="4519906"/>
          </a:xfrm>
        </p:spPr>
        <p:txBody>
          <a:bodyPr>
            <a:noAutofit/>
          </a:bodyPr>
          <a:lstStyle/>
          <a:p>
            <a:pPr marL="342900" marR="0" lvl="0" indent="-342900" rtl="0">
              <a:buFont typeface="+mj-lt"/>
              <a:buAutoNum type="arabicPeriod"/>
            </a:pPr>
            <a:r>
              <a:rPr lang="en-US" sz="2600" b="0" i="0" u="none" strike="noStrike" baseline="0" dirty="0">
                <a:solidFill>
                  <a:schemeClr val="tx1"/>
                </a:solidFill>
              </a:rPr>
              <a:t>Membership in the UN and OAS and the Charters and Declarations accepted as a term of membership which include the UN Charter, UDHR and the ADRDM.</a:t>
            </a:r>
          </a:p>
          <a:p>
            <a:pPr marL="342900" marR="0" lvl="0" indent="-342900" rtl="0">
              <a:buFont typeface="+mj-lt"/>
              <a:buAutoNum type="arabicPeriod"/>
            </a:pPr>
            <a:r>
              <a:rPr lang="en-US" sz="2600" b="0" i="0" u="none" strike="noStrike" baseline="0" dirty="0">
                <a:solidFill>
                  <a:schemeClr val="tx1"/>
                </a:solidFill>
              </a:rPr>
              <a:t>Customary International Law (CIL).</a:t>
            </a:r>
          </a:p>
          <a:p>
            <a:pPr marL="342900" marR="0" lvl="0" indent="-342900" rtl="0">
              <a:buFont typeface="+mj-lt"/>
              <a:buAutoNum type="arabicPeriod"/>
            </a:pPr>
            <a:r>
              <a:rPr lang="en-US" sz="2600" b="0" i="0" u="none" strike="noStrike" baseline="0" dirty="0">
                <a:solidFill>
                  <a:schemeClr val="tx1"/>
                </a:solidFill>
              </a:rPr>
              <a:t>Peremptory Norms “accepted and recognized by the international community of States as a whole as a norm from which no derogation is permitted”</a:t>
            </a:r>
            <a:r>
              <a:rPr lang="en-US" sz="2600" b="0" i="0" u="none" strike="noStrike" baseline="30000" dirty="0">
                <a:solidFill>
                  <a:schemeClr val="tx1"/>
                </a:solidFill>
              </a:rPr>
              <a:t>6</a:t>
            </a:r>
            <a:r>
              <a:rPr lang="en-US" sz="2600" b="0" i="0" u="none" strike="noStrike" baseline="0" dirty="0">
                <a:solidFill>
                  <a:schemeClr val="tx1"/>
                </a:solidFill>
              </a:rPr>
              <a:t>.</a:t>
            </a:r>
            <a:endParaRPr lang="en-US" sz="2600" dirty="0">
              <a:solidFill>
                <a:schemeClr val="tx1"/>
              </a:solidFill>
            </a:endParaRPr>
          </a:p>
          <a:p>
            <a:pPr marL="342900" marR="0" lvl="0" indent="-342900" rtl="0">
              <a:buFont typeface="+mj-lt"/>
              <a:buAutoNum type="arabicPeriod"/>
            </a:pPr>
            <a:r>
              <a:rPr lang="en-US" sz="2600" b="0" i="0" u="none" strike="noStrike" baseline="0" dirty="0">
                <a:solidFill>
                  <a:schemeClr val="tx1"/>
                </a:solidFill>
              </a:rPr>
              <a:t>Treaties to which Canada is a State Party (e.g., ICCPR, UNCAT, ICESCR) jurisprudence.     </a:t>
            </a:r>
          </a:p>
        </p:txBody>
      </p:sp>
      <p:cxnSp>
        <p:nvCxnSpPr>
          <p:cNvPr id="5" name="Straight Connector 4">
            <a:extLst>
              <a:ext uri="{FF2B5EF4-FFF2-40B4-BE49-F238E27FC236}">
                <a16:creationId xmlns="" xmlns:a16="http://schemas.microsoft.com/office/drawing/2014/main" id="{179B4A60-D388-75E1-0051-86041A3CECE0}"/>
              </a:ext>
            </a:extLst>
          </p:cNvPr>
          <p:cNvCxnSpPr/>
          <p:nvPr/>
        </p:nvCxnSpPr>
        <p:spPr>
          <a:xfrm>
            <a:off x="672288" y="6123654"/>
            <a:ext cx="813271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 xmlns:a16="http://schemas.microsoft.com/office/drawing/2014/main" id="{F6700AB0-1DA3-E7BC-EE7C-A2856BDAA127}"/>
              </a:ext>
            </a:extLst>
          </p:cNvPr>
          <p:cNvSpPr txBox="1"/>
          <p:nvPr/>
        </p:nvSpPr>
        <p:spPr>
          <a:xfrm>
            <a:off x="603025" y="6185494"/>
            <a:ext cx="11095562" cy="338554"/>
          </a:xfrm>
          <a:prstGeom prst="rect">
            <a:avLst/>
          </a:prstGeom>
          <a:noFill/>
        </p:spPr>
        <p:txBody>
          <a:bodyPr wrap="square" rtlCol="0">
            <a:spAutoFit/>
          </a:bodyPr>
          <a:lstStyle/>
          <a:p>
            <a:pPr lvl="0"/>
            <a:r>
              <a:rPr lang="en-US" sz="1600" baseline="30000" dirty="0"/>
              <a:t>6 </a:t>
            </a:r>
            <a:r>
              <a:rPr lang="en-US" sz="1600" dirty="0"/>
              <a:t>Vienna Convention on the Law of Treaties, 23 May 1969, CanTS No. 37, ratified/acceded to by Canada 14 October 1970 at para. 53.</a:t>
            </a:r>
            <a:endParaRPr lang="en-US" sz="1600" b="0" i="0" u="none" strike="noStrike" baseline="0" dirty="0"/>
          </a:p>
        </p:txBody>
      </p:sp>
    </p:spTree>
    <p:extLst>
      <p:ext uri="{BB962C8B-B14F-4D97-AF65-F5344CB8AC3E}">
        <p14:creationId xmlns:p14="http://schemas.microsoft.com/office/powerpoint/2010/main" val="3741977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F0A79E-97E6-4899-9D79-DE82E4AEB8A0}"/>
              </a:ext>
            </a:extLst>
          </p:cNvPr>
          <p:cNvSpPr>
            <a:spLocks noGrp="1"/>
          </p:cNvSpPr>
          <p:nvPr>
            <p:ph type="title"/>
          </p:nvPr>
        </p:nvSpPr>
        <p:spPr/>
        <p:txBody>
          <a:bodyPr>
            <a:noAutofit/>
          </a:bodyPr>
          <a:lstStyle/>
          <a:p>
            <a:pPr marR="0" rtl="0"/>
            <a:r>
              <a:rPr lang="en-US" sz="4000" b="1" i="0" u="none" strike="noStrike" baseline="0" dirty="0">
                <a:solidFill>
                  <a:schemeClr val="tx1">
                    <a:lumMod val="95000"/>
                    <a:lumOff val="5000"/>
                  </a:schemeClr>
                </a:solidFill>
                <a:latin typeface="Segoe UI" panose="020B0502040204020203" pitchFamily="34" charset="0"/>
              </a:rPr>
              <a:t>C.1	The Rule of Law</a:t>
            </a:r>
          </a:p>
        </p:txBody>
      </p:sp>
      <p:sp>
        <p:nvSpPr>
          <p:cNvPr id="3" name="Text Placeholder 2">
            <a:extLst>
              <a:ext uri="{FF2B5EF4-FFF2-40B4-BE49-F238E27FC236}">
                <a16:creationId xmlns="" xmlns:a16="http://schemas.microsoft.com/office/drawing/2014/main" id="{5A01896C-7472-E6F8-713F-6A257229F306}"/>
              </a:ext>
            </a:extLst>
          </p:cNvPr>
          <p:cNvSpPr>
            <a:spLocks noGrp="1"/>
          </p:cNvSpPr>
          <p:nvPr>
            <p:ph sz="quarter" idx="13"/>
          </p:nvPr>
        </p:nvSpPr>
        <p:spPr>
          <a:xfrm>
            <a:off x="487218" y="1470839"/>
            <a:ext cx="11210543" cy="4324010"/>
          </a:xfrm>
        </p:spPr>
        <p:txBody>
          <a:bodyPr>
            <a:normAutofit lnSpcReduction="10000"/>
          </a:bodyPr>
          <a:lstStyle/>
          <a:p>
            <a:r>
              <a:rPr lang="en-US" altLang="zh-CN" sz="2400" dirty="0">
                <a:solidFill>
                  <a:schemeClr val="tx1"/>
                </a:solidFill>
                <a:cs typeface="Times New Roman" panose="02020603050405020304" pitchFamily="18" charset="0"/>
              </a:rPr>
              <a:t>Canada also has a legal duty uphold the rule of law, described by the UDHR as essential to avoid “recourse, as a last resort, to rebellion against tyranny and oppression”</a:t>
            </a:r>
            <a:r>
              <a:rPr lang="en-US" altLang="zh-CN" sz="2400" baseline="30000" dirty="0">
                <a:solidFill>
                  <a:schemeClr val="tx1"/>
                </a:solidFill>
                <a:cs typeface="Times New Roman" panose="02020603050405020304" pitchFamily="18" charset="0"/>
              </a:rPr>
              <a:t>7</a:t>
            </a:r>
            <a:r>
              <a:rPr lang="en-US" altLang="zh-CN" sz="2400" dirty="0">
                <a:solidFill>
                  <a:schemeClr val="tx1"/>
                </a:solidFill>
                <a:cs typeface="Times New Roman" panose="02020603050405020304" pitchFamily="18" charset="0"/>
              </a:rPr>
              <a:t> and defined as: </a:t>
            </a:r>
          </a:p>
          <a:p>
            <a:pPr marL="457200" marR="722630" algn="just">
              <a:lnSpc>
                <a:spcPct val="115000"/>
              </a:lnSpc>
              <a:spcAft>
                <a:spcPts val="1000"/>
              </a:spcAft>
            </a:pPr>
            <a:r>
              <a:rPr lang="en-US" sz="2200" i="1" dirty="0">
                <a:solidFill>
                  <a:schemeClr val="tx1"/>
                </a:solidFill>
                <a:effectLst/>
                <a:ea typeface="Calibri" panose="020F0502020204030204" pitchFamily="34" charset="0"/>
                <a:cs typeface="Times New Roman" panose="02020603050405020304" pitchFamily="18" charset="0"/>
              </a:rPr>
              <a:t>A principle of governance in which all persons, institutions and entities, public and private, including the State itself, are accountable to laws that are publicly promulgated, equally enforced and independently adjudicated, and which are consistent with international human rights norms and standards. It requires, as well, measures to ensure adherence to the principles of supremacy of law, equality before the law, accountability to the law, fairness in the application of the law, separation of powers, participation in decision-making, legal certainty, avoidance of arbitrariness, and procedural and legal transparency.</a:t>
            </a:r>
            <a:r>
              <a:rPr lang="en-US" altLang="zh-CN" sz="2200" baseline="30000" dirty="0">
                <a:solidFill>
                  <a:schemeClr val="tx1"/>
                </a:solidFill>
                <a:cs typeface="Times New Roman" panose="02020603050405020304" pitchFamily="18" charset="0"/>
              </a:rPr>
              <a:t> 8</a:t>
            </a:r>
            <a:endParaRPr lang="en-CA" sz="2200" i="1" dirty="0">
              <a:solidFill>
                <a:schemeClr val="tx1"/>
              </a:solidFill>
              <a:effectLst/>
              <a:ea typeface="Calibri" panose="020F0502020204030204" pitchFamily="34" charset="0"/>
              <a:cs typeface="Times New Roman" panose="02020603050405020304" pitchFamily="18" charset="0"/>
            </a:endParaRPr>
          </a:p>
          <a:p>
            <a:endParaRPr lang="en-CA" dirty="0">
              <a:latin typeface="Segoe UI" panose="020B0502040204020203" pitchFamily="34" charset="0"/>
              <a:cs typeface="Segoe UI" panose="020B0502040204020203" pitchFamily="34" charset="0"/>
            </a:endParaRPr>
          </a:p>
        </p:txBody>
      </p:sp>
      <p:cxnSp>
        <p:nvCxnSpPr>
          <p:cNvPr id="4" name="Straight Connector 3">
            <a:extLst>
              <a:ext uri="{FF2B5EF4-FFF2-40B4-BE49-F238E27FC236}">
                <a16:creationId xmlns="" xmlns:a16="http://schemas.microsoft.com/office/drawing/2014/main" id="{26CADC7B-8B22-E5CC-0811-BCF9CEB91058}"/>
              </a:ext>
            </a:extLst>
          </p:cNvPr>
          <p:cNvCxnSpPr>
            <a:cxnSpLocks/>
          </p:cNvCxnSpPr>
          <p:nvPr/>
        </p:nvCxnSpPr>
        <p:spPr>
          <a:xfrm>
            <a:off x="556604" y="5794849"/>
            <a:ext cx="9934848"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 xmlns:a16="http://schemas.microsoft.com/office/drawing/2014/main" id="{BCCB1FD7-6F32-D27F-2DAB-95144BB41DAF}"/>
              </a:ext>
            </a:extLst>
          </p:cNvPr>
          <p:cNvSpPr txBox="1"/>
          <p:nvPr/>
        </p:nvSpPr>
        <p:spPr>
          <a:xfrm>
            <a:off x="556129" y="5498324"/>
            <a:ext cx="10954633" cy="1107996"/>
          </a:xfrm>
          <a:prstGeom prst="rect">
            <a:avLst/>
          </a:prstGeom>
          <a:noFill/>
        </p:spPr>
        <p:txBody>
          <a:bodyPr wrap="square" rtlCol="0">
            <a:spAutoFit/>
          </a:bodyPr>
          <a:lstStyle/>
          <a:p>
            <a:endParaRPr lang="en-US" altLang="zh-CN" b="1" i="0" u="none" strike="noStrike" baseline="0" dirty="0">
              <a:latin typeface="Segoe UI" panose="020B0502040204020203" pitchFamily="34" charset="0"/>
              <a:cs typeface="Segoe UI" panose="020B0502040204020203" pitchFamily="34" charset="0"/>
            </a:endParaRPr>
          </a:p>
          <a:p>
            <a:r>
              <a:rPr lang="en-US" sz="1600" baseline="30000" dirty="0"/>
              <a:t>7</a:t>
            </a:r>
            <a:r>
              <a:rPr lang="en-US" sz="1600" dirty="0"/>
              <a:t>UN General Assembly,, 10 December 1948,217 A (III),Preamble</a:t>
            </a:r>
          </a:p>
          <a:p>
            <a:r>
              <a:rPr lang="en-US" sz="1600" baseline="30000" dirty="0">
                <a:effectLst/>
                <a:ea typeface="Calibri" panose="020F0502020204030204" pitchFamily="34" charset="0"/>
                <a:cs typeface="Times New Roman" panose="02020603050405020304" pitchFamily="18" charset="0"/>
              </a:rPr>
              <a:t>8</a:t>
            </a:r>
            <a:r>
              <a:rPr lang="en-US" sz="1600" dirty="0">
                <a:effectLst/>
                <a:ea typeface="Calibri" panose="020F0502020204030204" pitchFamily="34" charset="0"/>
                <a:cs typeface="Times New Roman" panose="02020603050405020304" pitchFamily="18" charset="0"/>
              </a:rPr>
              <a:t>See</a:t>
            </a:r>
            <a:r>
              <a:rPr lang="en-US" sz="1600" u="sng" dirty="0">
                <a:effectLst/>
                <a:ea typeface="Calibri" panose="020F0502020204030204" pitchFamily="34" charset="0"/>
                <a:cs typeface="Times New Roman" panose="02020603050405020304" pitchFamily="18" charset="0"/>
                <a:hlinkClick r:id="rId2">
                  <a:extLst>
                    <a:ext uri="{A12FA001-AC4F-418D-AE19-62706E023703}">
                      <ahyp:hlinkClr xmlns="" xmlns:ahyp="http://schemas.microsoft.com/office/drawing/2018/hyperlinkcolor" val="tx"/>
                    </a:ext>
                  </a:extLst>
                </a:hlinkClick>
              </a:rPr>
              <a:t>: UN and the Rule of Law: Rule of Law and Human Rights</a:t>
            </a:r>
            <a:r>
              <a:rPr lang="en-US" sz="1600" dirty="0">
                <a:effectLst/>
                <a:ea typeface="Calibri" panose="020F0502020204030204" pitchFamily="34" charset="0"/>
                <a:cs typeface="Times New Roman" panose="02020603050405020304" pitchFamily="18" charset="0"/>
              </a:rPr>
              <a:t>  and UN Security Council. 2004, </a:t>
            </a:r>
            <a:r>
              <a:rPr lang="en-US" sz="1600" u="sng" dirty="0">
                <a:effectLst/>
                <a:ea typeface="Calibri" panose="020F0502020204030204" pitchFamily="34" charset="0"/>
                <a:cs typeface="Times New Roman" panose="02020603050405020304" pitchFamily="18" charset="0"/>
                <a:hlinkClick r:id="rId3">
                  <a:extLst>
                    <a:ext uri="{A12FA001-AC4F-418D-AE19-62706E023703}">
                      <ahyp:hlinkClr xmlns="" xmlns:ahyp="http://schemas.microsoft.com/office/drawing/2018/hyperlinkcolor" val="tx"/>
                    </a:ext>
                  </a:extLst>
                </a:hlinkClick>
              </a:rPr>
              <a:t>Report of the Secretary-General</a:t>
            </a:r>
            <a:r>
              <a:rPr lang="en-US" sz="1600" dirty="0">
                <a:effectLst/>
                <a:ea typeface="Calibri" panose="020F0502020204030204" pitchFamily="34" charset="0"/>
                <a:cs typeface="Times New Roman" panose="02020603050405020304" pitchFamily="18" charset="0"/>
              </a:rPr>
              <a:t>: The rule of law and transitional justice in conflict and post-conflict societies, 23 August 2004, S/2004/616, para.6. </a:t>
            </a:r>
            <a:endParaRPr lang="en-CA"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282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A5512F-A609-15C4-FC90-F7892F45431B}"/>
              </a:ext>
            </a:extLst>
          </p:cNvPr>
          <p:cNvSpPr>
            <a:spLocks noGrp="1"/>
          </p:cNvSpPr>
          <p:nvPr>
            <p:ph type="title"/>
          </p:nvPr>
        </p:nvSpPr>
        <p:spPr/>
        <p:txBody>
          <a:bodyPr>
            <a:noAutofit/>
          </a:bodyPr>
          <a:lstStyle/>
          <a:p>
            <a:pPr algn="just"/>
            <a:r>
              <a:rPr lang="en-US" sz="4000" b="1" i="0" u="none" strike="noStrike" baseline="0" dirty="0">
                <a:solidFill>
                  <a:schemeClr val="tx1"/>
                </a:solidFill>
                <a:latin typeface="Segoe UI" panose="020B0502040204020203" pitchFamily="34" charset="0"/>
              </a:rPr>
              <a:t>C.2	</a:t>
            </a:r>
            <a:r>
              <a:rPr lang="en-CA" sz="4000" b="1" dirty="0">
                <a:solidFill>
                  <a:schemeClr val="tx1"/>
                </a:solidFill>
                <a:latin typeface="Segoe UI" panose="020B0502040204020203" pitchFamily="34" charset="0"/>
              </a:rPr>
              <a:t>IHRL Binding on Canada</a:t>
            </a:r>
            <a:r>
              <a:rPr lang="en-CA" sz="4000" baseline="30000" dirty="0">
                <a:solidFill>
                  <a:schemeClr val="tx1"/>
                </a:solidFill>
                <a:latin typeface="Segoe UI" panose="020B0502040204020203" pitchFamily="34" charset="0"/>
              </a:rPr>
              <a:t>9</a:t>
            </a:r>
            <a:endParaRPr lang="en-US" sz="4000" i="0" u="none" strike="noStrike" baseline="30000" dirty="0">
              <a:solidFill>
                <a:schemeClr val="tx1"/>
              </a:solidFill>
              <a:latin typeface="Segoe UI" panose="020B0502040204020203" pitchFamily="34" charset="0"/>
            </a:endParaRPr>
          </a:p>
        </p:txBody>
      </p:sp>
      <p:sp>
        <p:nvSpPr>
          <p:cNvPr id="4" name="Content Placeholder 3">
            <a:extLst>
              <a:ext uri="{FF2B5EF4-FFF2-40B4-BE49-F238E27FC236}">
                <a16:creationId xmlns="" xmlns:a16="http://schemas.microsoft.com/office/drawing/2014/main" id="{8FFBB712-1711-3EB2-885F-7EBFDA0FCE9A}"/>
              </a:ext>
            </a:extLst>
          </p:cNvPr>
          <p:cNvSpPr>
            <a:spLocks noGrp="1"/>
          </p:cNvSpPr>
          <p:nvPr>
            <p:ph sz="quarter" idx="13"/>
          </p:nvPr>
        </p:nvSpPr>
        <p:spPr>
          <a:xfrm>
            <a:off x="490727" y="1115669"/>
            <a:ext cx="11210543" cy="4340251"/>
          </a:xfrm>
        </p:spPr>
        <p:txBody>
          <a:bodyPr>
            <a:noAutofit/>
          </a:bodyPr>
          <a:lstStyle/>
          <a:p>
            <a:pPr>
              <a:lnSpc>
                <a:spcPct val="115000"/>
              </a:lnSpc>
              <a:spcAft>
                <a:spcPts val="1000"/>
              </a:spcAft>
            </a:pPr>
            <a:r>
              <a:rPr lang="en-US" sz="2200" dirty="0">
                <a:solidFill>
                  <a:schemeClr val="tx1"/>
                </a:solidFill>
                <a:cs typeface="Times New Roman" panose="02020603050405020304" pitchFamily="18" charset="0"/>
              </a:rPr>
              <a:t>The Supreme Court of Canada has confirmed that: </a:t>
            </a:r>
            <a:endParaRPr lang="en-CA" sz="2200" dirty="0">
              <a:solidFill>
                <a:schemeClr val="tx1"/>
              </a:solidFill>
              <a:cs typeface="Times New Roman" panose="02020603050405020304" pitchFamily="18" charset="0"/>
            </a:endParaRPr>
          </a:p>
          <a:p>
            <a:pPr>
              <a:lnSpc>
                <a:spcPct val="115000"/>
              </a:lnSpc>
              <a:spcAft>
                <a:spcPts val="1000"/>
              </a:spcAft>
            </a:pPr>
            <a:r>
              <a:rPr lang="en-US" sz="2200" b="1" dirty="0">
                <a:solidFill>
                  <a:schemeClr val="tx1"/>
                </a:solidFill>
                <a:cs typeface="Times New Roman" panose="02020603050405020304" pitchFamily="18" charset="0"/>
              </a:rPr>
              <a:t>CIL</a:t>
            </a:r>
            <a:r>
              <a:rPr lang="en-US" sz="2200" dirty="0">
                <a:solidFill>
                  <a:schemeClr val="tx1"/>
                </a:solidFill>
                <a:cs typeface="Times New Roman" panose="02020603050405020304" pitchFamily="18" charset="0"/>
              </a:rPr>
              <a:t> “customary international law is automatically adopted into [Canadian] law without any need for legislative action”</a:t>
            </a:r>
            <a:r>
              <a:rPr lang="en-US" sz="2200" baseline="30000" dirty="0">
                <a:solidFill>
                  <a:schemeClr val="tx1"/>
                </a:solidFill>
                <a:cs typeface="Times New Roman" panose="02020603050405020304" pitchFamily="18" charset="0"/>
              </a:rPr>
              <a:t>10</a:t>
            </a:r>
            <a:r>
              <a:rPr lang="en-US" sz="2200" dirty="0">
                <a:solidFill>
                  <a:schemeClr val="tx1"/>
                </a:solidFill>
                <a:cs typeface="Times New Roman" panose="02020603050405020304" pitchFamily="18" charset="0"/>
              </a:rPr>
              <a:t> and that peremptory or </a:t>
            </a:r>
            <a:r>
              <a:rPr lang="en-US" sz="2200" i="1" dirty="0">
                <a:solidFill>
                  <a:schemeClr val="tx1"/>
                </a:solidFill>
                <a:cs typeface="Times New Roman" panose="02020603050405020304" pitchFamily="18" charset="0"/>
              </a:rPr>
              <a:t>jus cogens </a:t>
            </a:r>
            <a:r>
              <a:rPr lang="en-US" sz="2200" dirty="0">
                <a:solidFill>
                  <a:schemeClr val="tx1"/>
                </a:solidFill>
                <a:cs typeface="Times New Roman" panose="02020603050405020304" pitchFamily="18" charset="0"/>
              </a:rPr>
              <a:t>norms are fundamental tenets of international law that are non-derogable;</a:t>
            </a:r>
            <a:endParaRPr lang="en-CA" sz="2200" dirty="0">
              <a:solidFill>
                <a:schemeClr val="tx1"/>
              </a:solidFill>
              <a:cs typeface="Times New Roman" panose="02020603050405020304" pitchFamily="18" charset="0"/>
            </a:endParaRPr>
          </a:p>
          <a:p>
            <a:pPr>
              <a:lnSpc>
                <a:spcPct val="115000"/>
              </a:lnSpc>
              <a:spcAft>
                <a:spcPts val="1000"/>
              </a:spcAft>
            </a:pPr>
            <a:r>
              <a:rPr lang="en-US" sz="2200" b="1" dirty="0">
                <a:solidFill>
                  <a:schemeClr val="tx1"/>
                </a:solidFill>
                <a:cs typeface="Times New Roman" panose="02020603050405020304" pitchFamily="18" charset="0"/>
              </a:rPr>
              <a:t>Treaty law </a:t>
            </a:r>
            <a:r>
              <a:rPr lang="en-US" sz="2200" dirty="0">
                <a:solidFill>
                  <a:schemeClr val="tx1"/>
                </a:solidFill>
                <a:cs typeface="Times New Roman" panose="02020603050405020304" pitchFamily="18" charset="0"/>
              </a:rPr>
              <a:t>“the [</a:t>
            </a:r>
            <a:r>
              <a:rPr lang="en-US" sz="2200" i="1" dirty="0">
                <a:solidFill>
                  <a:schemeClr val="tx1"/>
                </a:solidFill>
                <a:cs typeface="Times New Roman" panose="02020603050405020304" pitchFamily="18" charset="0"/>
              </a:rPr>
              <a:t>Charter of Rights and Freedoms</a:t>
            </a:r>
            <a:r>
              <a:rPr lang="en-US" sz="2200" dirty="0">
                <a:solidFill>
                  <a:schemeClr val="tx1"/>
                </a:solidFill>
                <a:cs typeface="Times New Roman" panose="02020603050405020304" pitchFamily="18" charset="0"/>
              </a:rPr>
              <a:t>] should be presumed to provide at least as great a level of protection as is found in the international human rights documents that Canada has ratified.”</a:t>
            </a:r>
            <a:endParaRPr lang="en-CA" sz="2200" dirty="0">
              <a:solidFill>
                <a:schemeClr val="tx1"/>
              </a:solidFill>
              <a:cs typeface="Times New Roman" panose="02020603050405020304" pitchFamily="18" charset="0"/>
            </a:endParaRPr>
          </a:p>
          <a:p>
            <a:pPr>
              <a:lnSpc>
                <a:spcPct val="115000"/>
              </a:lnSpc>
              <a:spcAft>
                <a:spcPts val="1000"/>
              </a:spcAft>
            </a:pPr>
            <a:r>
              <a:rPr lang="en-US" sz="2200" dirty="0">
                <a:solidFill>
                  <a:schemeClr val="tx1"/>
                </a:solidFill>
                <a:cs typeface="Times New Roman" panose="02020603050405020304" pitchFamily="18" charset="0"/>
              </a:rPr>
              <a:t>The Preamble to the Charter states, “Whereas Canada is founded upon principles that recognize the supremacy of…the rule of law …”</a:t>
            </a:r>
            <a:endParaRPr lang="en-CA" sz="2200" dirty="0">
              <a:solidFill>
                <a:schemeClr val="tx1"/>
              </a:solidFill>
              <a:cs typeface="Times New Roman" panose="02020603050405020304" pitchFamily="18" charset="0"/>
            </a:endParaRPr>
          </a:p>
        </p:txBody>
      </p:sp>
      <p:cxnSp>
        <p:nvCxnSpPr>
          <p:cNvPr id="5" name="Straight Connector 4">
            <a:extLst>
              <a:ext uri="{FF2B5EF4-FFF2-40B4-BE49-F238E27FC236}">
                <a16:creationId xmlns="" xmlns:a16="http://schemas.microsoft.com/office/drawing/2014/main" id="{C67E8A6C-AB0C-35B4-B3DE-30BF8AD314FD}"/>
              </a:ext>
            </a:extLst>
          </p:cNvPr>
          <p:cNvCxnSpPr>
            <a:cxnSpLocks/>
          </p:cNvCxnSpPr>
          <p:nvPr/>
        </p:nvCxnSpPr>
        <p:spPr>
          <a:xfrm>
            <a:off x="574322" y="5536417"/>
            <a:ext cx="993484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 xmlns:a16="http://schemas.microsoft.com/office/drawing/2014/main" id="{915F339E-B60F-BD6C-5569-6283A6E46731}"/>
              </a:ext>
            </a:extLst>
          </p:cNvPr>
          <p:cNvSpPr txBox="1"/>
          <p:nvPr/>
        </p:nvSpPr>
        <p:spPr>
          <a:xfrm>
            <a:off x="444500" y="5546744"/>
            <a:ext cx="11302999" cy="1285288"/>
          </a:xfrm>
          <a:prstGeom prst="rect">
            <a:avLst/>
          </a:prstGeom>
          <a:noFill/>
        </p:spPr>
        <p:txBody>
          <a:bodyPr wrap="square" rtlCol="0">
            <a:spAutoFit/>
          </a:bodyPr>
          <a:lstStyle/>
          <a:p>
            <a:pPr>
              <a:lnSpc>
                <a:spcPct val="115000"/>
              </a:lnSpc>
              <a:spcAft>
                <a:spcPts val="600"/>
              </a:spcAft>
            </a:pPr>
            <a:r>
              <a:rPr lang="en-US" sz="1600" baseline="30000" dirty="0">
                <a:effectLst/>
                <a:ea typeface="Calibri" panose="020F0502020204030204" pitchFamily="34" charset="0"/>
                <a:cs typeface="Times New Roman" panose="02020603050405020304" pitchFamily="18" charset="0"/>
              </a:rPr>
              <a:t>9</a:t>
            </a:r>
            <a:r>
              <a:rPr lang="en-CA" sz="1600" i="1" u="sng" dirty="0">
                <a:solidFill>
                  <a:srgbClr val="0000FF"/>
                </a:solidFill>
                <a:effectLst/>
                <a:ea typeface="Calibri" panose="020F0502020204030204" pitchFamily="34" charset="0"/>
                <a:hlinkClick r:id="rId2"/>
              </a:rPr>
              <a:t>Divito</a:t>
            </a:r>
            <a:r>
              <a:rPr lang="en-CA" sz="1600" i="1" u="sng">
                <a:solidFill>
                  <a:srgbClr val="0000FF"/>
                </a:solidFill>
                <a:effectLst/>
                <a:ea typeface="Calibri" panose="020F0502020204030204" pitchFamily="34" charset="0"/>
                <a:hlinkClick r:id="rId2"/>
              </a:rPr>
              <a:t> v Canada (Public Safety and Emergency Preparedness</a:t>
            </a:r>
            <a:r>
              <a:rPr lang="en-CA" sz="1600" u="sng">
                <a:solidFill>
                  <a:srgbClr val="0000FF"/>
                </a:solidFill>
                <a:effectLst/>
                <a:ea typeface="Calibri" panose="020F0502020204030204" pitchFamily="34" charset="0"/>
                <a:hlinkClick r:id="rId2"/>
              </a:rPr>
              <a:t>), 2013 SCC 47, [2013]</a:t>
            </a:r>
            <a:r>
              <a:rPr lang="en-CA" sz="1600">
                <a:effectLst/>
                <a:ea typeface="Calibri" panose="020F0502020204030204" pitchFamily="34" charset="0"/>
              </a:rPr>
              <a:t> 3 SCR 157, at para. </a:t>
            </a:r>
            <a:r>
              <a:rPr lang="en-CA" sz="1600" dirty="0">
                <a:effectLst/>
                <a:ea typeface="Calibri" panose="020F0502020204030204" pitchFamily="34" charset="0"/>
              </a:rPr>
              <a:t>23. See also </a:t>
            </a:r>
            <a:r>
              <a:rPr lang="en-CA" sz="1600" i="1" u="sng" dirty="0">
                <a:solidFill>
                  <a:srgbClr val="0000FF"/>
                </a:solidFill>
                <a:effectLst/>
                <a:ea typeface="Calibri" panose="020F0502020204030204" pitchFamily="34" charset="0"/>
                <a:hlinkClick r:id="rId3"/>
              </a:rPr>
              <a:t>Saskatchewan Federation of Labour v. Saskatchewan</a:t>
            </a:r>
            <a:r>
              <a:rPr lang="en-CA" sz="1600" u="sng" dirty="0">
                <a:solidFill>
                  <a:srgbClr val="0000FF"/>
                </a:solidFill>
                <a:effectLst/>
                <a:ea typeface="Calibri" panose="020F0502020204030204" pitchFamily="34" charset="0"/>
                <a:hlinkClick r:id="rId3"/>
              </a:rPr>
              <a:t> 2015 SCC 4, [2015] 1 SCR 245</a:t>
            </a:r>
            <a:r>
              <a:rPr lang="en-CA" sz="1600" dirty="0">
                <a:effectLst/>
                <a:ea typeface="Calibri" panose="020F0502020204030204" pitchFamily="34" charset="0"/>
              </a:rPr>
              <a:t>, at para. 64 and </a:t>
            </a:r>
            <a:r>
              <a:rPr lang="en-CA" sz="1600" i="1" u="sng" dirty="0">
                <a:solidFill>
                  <a:srgbClr val="0000FF"/>
                </a:solidFill>
                <a:effectLst/>
                <a:ea typeface="Calibri" panose="020F0502020204030204" pitchFamily="34" charset="0"/>
                <a:hlinkClick r:id="rId4"/>
              </a:rPr>
              <a:t>R v Keegstra</a:t>
            </a:r>
            <a:r>
              <a:rPr lang="en-CA" sz="1600" u="sng" dirty="0">
                <a:solidFill>
                  <a:srgbClr val="0000FF"/>
                </a:solidFill>
                <a:effectLst/>
                <a:ea typeface="Calibri" panose="020F0502020204030204" pitchFamily="34" charset="0"/>
                <a:hlinkClick r:id="rId4"/>
              </a:rPr>
              <a:t>, 1990 CanLII 24 (SCC), [1990]</a:t>
            </a:r>
            <a:r>
              <a:rPr lang="en-CA" sz="1600" dirty="0">
                <a:effectLst/>
                <a:ea typeface="Calibri" panose="020F0502020204030204" pitchFamily="34" charset="0"/>
              </a:rPr>
              <a:t> 3 SCR 697, at p. 750.</a:t>
            </a:r>
          </a:p>
          <a:p>
            <a:pPr>
              <a:lnSpc>
                <a:spcPct val="115000"/>
              </a:lnSpc>
              <a:spcAft>
                <a:spcPts val="600"/>
              </a:spcAft>
            </a:pPr>
            <a:r>
              <a:rPr lang="en-US" sz="1600" baseline="30000" dirty="0">
                <a:effectLst/>
                <a:ea typeface="Calibri" panose="020F0502020204030204" pitchFamily="34" charset="0"/>
                <a:cs typeface="Times New Roman" panose="02020603050405020304" pitchFamily="18" charset="0"/>
              </a:rPr>
              <a:t>10</a:t>
            </a:r>
            <a:r>
              <a:rPr lang="en-US" sz="1600" i="1" u="sng" dirty="0">
                <a:solidFill>
                  <a:srgbClr val="0000FF"/>
                </a:solidFill>
                <a:effectLst/>
                <a:ea typeface="Times New Roman" panose="02020603050405020304" pitchFamily="18" charset="0"/>
                <a:cs typeface="Times New Roman" panose="02020603050405020304" pitchFamily="18" charset="0"/>
                <a:hlinkClick r:id="rId5"/>
              </a:rPr>
              <a:t>Nevsun Resources Ltd. v. Araya,</a:t>
            </a:r>
            <a:r>
              <a:rPr lang="en-US" sz="1600" u="sng" dirty="0">
                <a:solidFill>
                  <a:srgbClr val="0000FF"/>
                </a:solidFill>
                <a:effectLst/>
                <a:ea typeface="Times New Roman" panose="02020603050405020304" pitchFamily="18" charset="0"/>
                <a:cs typeface="Times New Roman" panose="02020603050405020304" pitchFamily="18" charset="0"/>
                <a:hlinkClick r:id="rId5"/>
              </a:rPr>
              <a:t> 2020 SCC 5</a:t>
            </a:r>
            <a:r>
              <a:rPr lang="en-US" sz="1600" dirty="0">
                <a:solidFill>
                  <a:srgbClr val="000000"/>
                </a:solidFill>
                <a:effectLst/>
                <a:ea typeface="Times New Roman" panose="02020603050405020304" pitchFamily="18" charset="0"/>
                <a:cs typeface="Times New Roman" panose="02020603050405020304" pitchFamily="18" charset="0"/>
              </a:rPr>
              <a:t> </a:t>
            </a:r>
            <a:r>
              <a:rPr lang="en-US" sz="1600" dirty="0">
                <a:effectLst/>
                <a:ea typeface="Times New Roman" panose="02020603050405020304" pitchFamily="18" charset="0"/>
                <a:cs typeface="Times New Roman" panose="02020603050405020304" pitchFamily="18" charset="0"/>
              </a:rPr>
              <a:t>at para. 86.</a:t>
            </a:r>
            <a:r>
              <a:rPr lang="en-US" sz="1600" dirty="0">
                <a:effectLst/>
                <a:ea typeface="Calibri" panose="020F0502020204030204" pitchFamily="34" charset="0"/>
                <a:cs typeface="Times New Roman" panose="02020603050405020304" pitchFamily="18" charset="0"/>
              </a:rPr>
              <a:t> </a:t>
            </a:r>
            <a:endParaRPr lang="en-CA"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132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A5512F-A609-15C4-FC90-F7892F45431B}"/>
              </a:ext>
            </a:extLst>
          </p:cNvPr>
          <p:cNvSpPr>
            <a:spLocks noGrp="1"/>
          </p:cNvSpPr>
          <p:nvPr>
            <p:ph type="title"/>
          </p:nvPr>
        </p:nvSpPr>
        <p:spPr/>
        <p:txBody>
          <a:bodyPr>
            <a:noAutofit/>
          </a:bodyPr>
          <a:lstStyle/>
          <a:p>
            <a:r>
              <a:rPr lang="en-US" sz="3200" b="1" i="0" u="none" strike="noStrike" baseline="0" dirty="0">
                <a:solidFill>
                  <a:schemeClr val="tx1"/>
                </a:solidFill>
                <a:latin typeface="Segoe UI" panose="020B0502040204020203" pitchFamily="34" charset="0"/>
              </a:rPr>
              <a:t>C.3	</a:t>
            </a:r>
            <a:r>
              <a:rPr lang="en-CA" sz="3200" b="1" dirty="0">
                <a:solidFill>
                  <a:schemeClr val="tx1"/>
                </a:solidFill>
                <a:latin typeface="Segoe UI" panose="020B0502040204020203" pitchFamily="34" charset="0"/>
              </a:rPr>
              <a:t>Obligations to Protect Rights/Remedy Violations</a:t>
            </a:r>
            <a:endParaRPr lang="en-US" sz="3200" b="1" i="0" u="none" strike="noStrike" baseline="0" dirty="0">
              <a:solidFill>
                <a:schemeClr val="tx1"/>
              </a:solidFill>
              <a:latin typeface="Segoe UI" panose="020B0502040204020203" pitchFamily="34" charset="0"/>
            </a:endParaRPr>
          </a:p>
        </p:txBody>
      </p:sp>
      <p:sp>
        <p:nvSpPr>
          <p:cNvPr id="4" name="Content Placeholder 3">
            <a:extLst>
              <a:ext uri="{FF2B5EF4-FFF2-40B4-BE49-F238E27FC236}">
                <a16:creationId xmlns="" xmlns:a16="http://schemas.microsoft.com/office/drawing/2014/main" id="{8FFBB712-1711-3EB2-885F-7EBFDA0FCE9A}"/>
              </a:ext>
            </a:extLst>
          </p:cNvPr>
          <p:cNvSpPr>
            <a:spLocks noGrp="1"/>
          </p:cNvSpPr>
          <p:nvPr>
            <p:ph sz="quarter" idx="13"/>
          </p:nvPr>
        </p:nvSpPr>
        <p:spPr>
          <a:xfrm>
            <a:off x="444501" y="1292876"/>
            <a:ext cx="11210543" cy="4941669"/>
          </a:xfrm>
        </p:spPr>
        <p:txBody>
          <a:bodyPr>
            <a:normAutofit/>
          </a:bodyPr>
          <a:lstStyle/>
          <a:p>
            <a:r>
              <a:rPr lang="en-CA" sz="2400" dirty="0">
                <a:solidFill>
                  <a:schemeClr val="tx1"/>
                </a:solidFill>
                <a:cs typeface="Times New Roman" panose="02020603050405020304" pitchFamily="18" charset="0"/>
              </a:rPr>
              <a:t>As a party to human rights treaties and a UN and OAS member, Canada  has accepted the legal obligations to:</a:t>
            </a:r>
          </a:p>
          <a:p>
            <a:pPr marL="342900" indent="-342900">
              <a:buFont typeface="+mj-lt"/>
              <a:buAutoNum type="arabicPeriod"/>
            </a:pPr>
            <a:r>
              <a:rPr lang="en-CA" sz="2400" dirty="0">
                <a:solidFill>
                  <a:schemeClr val="tx1"/>
                </a:solidFill>
                <a:cs typeface="Times New Roman" panose="02020603050405020304" pitchFamily="18" charset="0"/>
              </a:rPr>
              <a:t>Respect, protect and ensure for all without discrimination rights protected by IHRL;</a:t>
            </a:r>
          </a:p>
          <a:p>
            <a:pPr marL="342900" indent="-342900">
              <a:buFont typeface="+mj-lt"/>
              <a:buAutoNum type="arabicPeriod"/>
            </a:pPr>
            <a:r>
              <a:rPr lang="en-CA" sz="2400" dirty="0">
                <a:solidFill>
                  <a:schemeClr val="tx1"/>
                </a:solidFill>
                <a:cs typeface="Times New Roman" panose="02020603050405020304" pitchFamily="18" charset="0"/>
              </a:rPr>
              <a:t>Prevent violations;</a:t>
            </a:r>
          </a:p>
          <a:p>
            <a:pPr marL="342900" indent="-342900">
              <a:buFont typeface="+mj-lt"/>
              <a:buAutoNum type="arabicPeriod"/>
            </a:pPr>
            <a:r>
              <a:rPr lang="en-CA" sz="2400" dirty="0">
                <a:solidFill>
                  <a:schemeClr val="tx1"/>
                </a:solidFill>
                <a:cs typeface="Times New Roman" panose="02020603050405020304" pitchFamily="18" charset="0"/>
              </a:rPr>
              <a:t>Investigate allegations of violations, take action against those determined responsible in accordance with domestic and international law; and</a:t>
            </a:r>
          </a:p>
          <a:p>
            <a:pPr marL="342900" indent="-342900">
              <a:buFont typeface="+mj-lt"/>
              <a:buAutoNum type="arabicPeriod"/>
            </a:pPr>
            <a:r>
              <a:rPr lang="en-CA" sz="2400" dirty="0">
                <a:solidFill>
                  <a:schemeClr val="tx1"/>
                </a:solidFill>
                <a:cs typeface="Times New Roman" panose="02020603050405020304" pitchFamily="18" charset="0"/>
              </a:rPr>
              <a:t>Provide victims with access to effective remedies.</a:t>
            </a:r>
            <a:endParaRPr lang="en-CA" sz="24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5332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112998-1905-F8DA-7149-704305755CD4}"/>
              </a:ext>
            </a:extLst>
          </p:cNvPr>
          <p:cNvSpPr>
            <a:spLocks noGrp="1"/>
          </p:cNvSpPr>
          <p:nvPr>
            <p:ph type="title"/>
          </p:nvPr>
        </p:nvSpPr>
        <p:spPr>
          <a:xfrm>
            <a:off x="444500" y="235428"/>
            <a:ext cx="11992959" cy="557784"/>
          </a:xfrm>
        </p:spPr>
        <p:txBody>
          <a:bodyPr>
            <a:noAutofit/>
          </a:bodyPr>
          <a:lstStyle/>
          <a:p>
            <a:pPr marR="0" rtl="0"/>
            <a:r>
              <a:rPr lang="en-US" b="1" i="0" u="none" strike="noStrike" baseline="0" dirty="0">
                <a:solidFill>
                  <a:schemeClr val="tx1"/>
                </a:solidFill>
                <a:latin typeface="Segoe UI" panose="020B0502040204020203" pitchFamily="34" charset="0"/>
              </a:rPr>
              <a:t>D. Informed Consent, Freedom from Coercion: </a:t>
            </a:r>
            <a:br>
              <a:rPr lang="en-US" b="1" i="0" u="none" strike="noStrike" baseline="0" dirty="0">
                <a:solidFill>
                  <a:schemeClr val="tx1"/>
                </a:solidFill>
                <a:latin typeface="Segoe UI" panose="020B0502040204020203" pitchFamily="34" charset="0"/>
              </a:rPr>
            </a:br>
            <a:r>
              <a:rPr lang="en-US" b="1" i="0" u="none" strike="noStrike" baseline="0" dirty="0">
                <a:solidFill>
                  <a:schemeClr val="tx1"/>
                </a:solidFill>
                <a:latin typeface="Segoe UI" panose="020B0502040204020203" pitchFamily="34" charset="0"/>
              </a:rPr>
              <a:t>    Freedom from Experimentation</a:t>
            </a:r>
          </a:p>
        </p:txBody>
      </p:sp>
      <p:sp>
        <p:nvSpPr>
          <p:cNvPr id="4" name="Content Placeholder 3">
            <a:extLst>
              <a:ext uri="{FF2B5EF4-FFF2-40B4-BE49-F238E27FC236}">
                <a16:creationId xmlns="" xmlns:a16="http://schemas.microsoft.com/office/drawing/2014/main" id="{8B398611-BCC5-1534-2724-B2B9015430B5}"/>
              </a:ext>
            </a:extLst>
          </p:cNvPr>
          <p:cNvSpPr>
            <a:spLocks noGrp="1"/>
          </p:cNvSpPr>
          <p:nvPr>
            <p:ph sz="quarter" idx="13"/>
          </p:nvPr>
        </p:nvSpPr>
        <p:spPr>
          <a:xfrm>
            <a:off x="444500" y="1463039"/>
            <a:ext cx="11210543" cy="4965469"/>
          </a:xfrm>
        </p:spPr>
        <p:txBody>
          <a:bodyPr/>
          <a:lstStyle/>
          <a:p>
            <a:pPr marL="285750" indent="-285750">
              <a:lnSpc>
                <a:spcPct val="115000"/>
              </a:lnSpc>
              <a:spcAft>
                <a:spcPts val="1000"/>
              </a:spcAft>
              <a:buFont typeface="Arial" panose="020B0604020202020204" pitchFamily="34" charset="0"/>
              <a:buChar char="•"/>
            </a:pPr>
            <a:r>
              <a:rPr lang="en-US" sz="2400" dirty="0">
                <a:solidFill>
                  <a:schemeClr val="tx1"/>
                </a:solidFill>
                <a:effectLst/>
                <a:ea typeface="Calibri" panose="020F0502020204030204" pitchFamily="34" charset="0"/>
                <a:cs typeface="Times New Roman" panose="02020603050405020304" pitchFamily="18" charset="0"/>
              </a:rPr>
              <a:t>Rights to informed consent and the included rights to refuse treatment and withdraw consent without punishment are recognized and protected by common law, the ICESCR, ICCPR and by UNCAT as an ’essential right’. </a:t>
            </a:r>
            <a:endParaRPr lang="en-CA" sz="2400" dirty="0">
              <a:solidFill>
                <a:schemeClr val="tx1"/>
              </a:solidFill>
              <a:effectLst/>
              <a:ea typeface="Calibri" panose="020F0502020204030204" pitchFamily="34"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en-US" sz="2400" dirty="0">
                <a:solidFill>
                  <a:schemeClr val="tx1"/>
                </a:solidFill>
                <a:effectLst/>
                <a:ea typeface="Calibri" panose="020F0502020204030204" pitchFamily="34" charset="0"/>
                <a:cs typeface="Times New Roman" panose="02020603050405020304" pitchFamily="18" charset="0"/>
              </a:rPr>
              <a:t>Freedom from coercion is protected as a form of prohibited torture or ill treatment by UNCAT and therefore arguably is a peremptory norm and protected under the torture provisions of ICCPR.</a:t>
            </a:r>
            <a:endParaRPr lang="en-CA" sz="2400" dirty="0">
              <a:solidFill>
                <a:schemeClr val="tx1"/>
              </a:solidFill>
              <a:effectLst/>
              <a:ea typeface="Calibri" panose="020F0502020204030204" pitchFamily="34"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en-US" sz="2400" dirty="0">
                <a:solidFill>
                  <a:schemeClr val="tx1"/>
                </a:solidFill>
                <a:effectLst/>
                <a:ea typeface="Calibri" panose="020F0502020204030204" pitchFamily="34" charset="0"/>
                <a:cs typeface="Times New Roman" panose="02020603050405020304" pitchFamily="18" charset="0"/>
              </a:rPr>
              <a:t>Freedom from experimentation, defined and established by the Nuremberg Code and protected by UNCAT, ICCPR, is a peremptory norm of CIL from which no derogation is ever permitted. </a:t>
            </a:r>
            <a:endParaRPr lang="en-CA" sz="2400" dirty="0">
              <a:solidFill>
                <a:schemeClr val="tx1"/>
              </a:solidFill>
              <a:effectLst/>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439317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69B833-E5CE-8A35-62A8-967A11222E0C}"/>
              </a:ext>
            </a:extLst>
          </p:cNvPr>
          <p:cNvSpPr>
            <a:spLocks noGrp="1"/>
          </p:cNvSpPr>
          <p:nvPr>
            <p:ph type="title"/>
          </p:nvPr>
        </p:nvSpPr>
        <p:spPr>
          <a:xfrm>
            <a:off x="444500" y="235427"/>
            <a:ext cx="11210544" cy="890845"/>
          </a:xfrm>
        </p:spPr>
        <p:txBody>
          <a:bodyPr>
            <a:noAutofit/>
          </a:bodyPr>
          <a:lstStyle/>
          <a:p>
            <a:r>
              <a:rPr lang="en-US" b="1" i="0" u="none" strike="noStrike" baseline="0" dirty="0" smtClean="0">
                <a:solidFill>
                  <a:schemeClr val="tx1"/>
                </a:solidFill>
              </a:rPr>
              <a:t>D.1 </a:t>
            </a:r>
            <a:r>
              <a:rPr lang="en-US" b="1" i="0" u="none" strike="noStrike" baseline="0" dirty="0">
                <a:solidFill>
                  <a:schemeClr val="tx1"/>
                </a:solidFill>
              </a:rPr>
              <a:t>Informed </a:t>
            </a:r>
            <a:r>
              <a:rPr lang="en-US" b="1" i="0" u="none" strike="noStrike" baseline="0" dirty="0" smtClean="0">
                <a:solidFill>
                  <a:schemeClr val="tx1"/>
                </a:solidFill>
              </a:rPr>
              <a:t>Consent</a:t>
            </a:r>
            <a:r>
              <a:rPr lang="en-US" b="1" i="0" u="none" strike="noStrike" baseline="0" dirty="0">
                <a:solidFill>
                  <a:schemeClr val="tx1"/>
                </a:solidFill>
              </a:rPr>
              <a:t/>
            </a:r>
            <a:br>
              <a:rPr lang="en-US" b="1" i="0" u="none" strike="noStrike" baseline="0" dirty="0">
                <a:solidFill>
                  <a:schemeClr val="tx1"/>
                </a:solidFill>
              </a:rPr>
            </a:br>
            <a:r>
              <a:rPr lang="en-US" b="1" i="0" u="none" strike="noStrike" baseline="0" dirty="0">
                <a:solidFill>
                  <a:schemeClr val="tx1"/>
                </a:solidFill>
              </a:rPr>
              <a:t>    </a:t>
            </a:r>
            <a:endParaRPr lang="en-CA" dirty="0">
              <a:solidFill>
                <a:schemeClr val="tx1"/>
              </a:solidFill>
            </a:endParaRPr>
          </a:p>
        </p:txBody>
      </p:sp>
      <p:sp>
        <p:nvSpPr>
          <p:cNvPr id="3" name="Content Placeholder 2">
            <a:extLst>
              <a:ext uri="{FF2B5EF4-FFF2-40B4-BE49-F238E27FC236}">
                <a16:creationId xmlns="" xmlns:a16="http://schemas.microsoft.com/office/drawing/2014/main" id="{939877FF-67C4-06D6-6B32-F5E87BAFF196}"/>
              </a:ext>
            </a:extLst>
          </p:cNvPr>
          <p:cNvSpPr>
            <a:spLocks noGrp="1"/>
          </p:cNvSpPr>
          <p:nvPr>
            <p:ph sz="quarter" idx="13"/>
          </p:nvPr>
        </p:nvSpPr>
        <p:spPr>
          <a:xfrm>
            <a:off x="444500" y="1246909"/>
            <a:ext cx="11210543" cy="5458691"/>
          </a:xfrm>
        </p:spPr>
        <p:txBody>
          <a:bodyPr>
            <a:normAutofit lnSpcReduction="10000"/>
          </a:bodyPr>
          <a:lstStyle/>
          <a:p>
            <a:r>
              <a:rPr lang="en-CA" sz="2400" dirty="0">
                <a:solidFill>
                  <a:schemeClr val="tx1"/>
                </a:solidFill>
                <a:effectLst/>
                <a:ea typeface="Calibri" panose="020F0502020204030204" pitchFamily="34" charset="0"/>
              </a:rPr>
              <a:t>To be valid informed consent requires:</a:t>
            </a:r>
          </a:p>
          <a:p>
            <a:pPr marL="342900" indent="-342900">
              <a:buFont typeface="+mj-lt"/>
              <a:buAutoNum type="arabicPeriod"/>
            </a:pPr>
            <a:r>
              <a:rPr lang="en-CA" sz="2400" dirty="0">
                <a:solidFill>
                  <a:schemeClr val="tx1"/>
                </a:solidFill>
                <a:ea typeface="Calibri" panose="020F0502020204030204" pitchFamily="34" charset="0"/>
              </a:rPr>
              <a:t>C</a:t>
            </a:r>
            <a:r>
              <a:rPr lang="en-CA" sz="2400" dirty="0">
                <a:solidFill>
                  <a:schemeClr val="tx1"/>
                </a:solidFill>
                <a:effectLst/>
                <a:ea typeface="Calibri" panose="020F0502020204030204" pitchFamily="34" charset="0"/>
              </a:rPr>
              <a:t>apacity, information, understanding and freedom from coercion, persuasion or punishment. Specifically, information about harms, benefits, alternatives, consequences of no treatment and likely impacts particular to the individual. </a:t>
            </a:r>
          </a:p>
          <a:p>
            <a:pPr marL="342900" indent="-342900">
              <a:buFont typeface="+mj-lt"/>
              <a:buAutoNum type="arabicPeriod"/>
            </a:pPr>
            <a:r>
              <a:rPr lang="en-CA" sz="2400" dirty="0">
                <a:solidFill>
                  <a:schemeClr val="tx1"/>
                </a:solidFill>
                <a:effectLst/>
                <a:ea typeface="Calibri" panose="020F0502020204030204" pitchFamily="34" charset="0"/>
              </a:rPr>
              <a:t>It is the duty of the person administering to provide the information and personal advice and witness the informed consent. </a:t>
            </a:r>
          </a:p>
          <a:p>
            <a:pPr marL="342900" indent="-342900">
              <a:buFont typeface="+mj-lt"/>
              <a:buAutoNum type="arabicPeriod"/>
            </a:pPr>
            <a:r>
              <a:rPr lang="en-CA" sz="2400" dirty="0">
                <a:solidFill>
                  <a:schemeClr val="tx1"/>
                </a:solidFill>
                <a:effectLst/>
                <a:ea typeface="Calibri" panose="020F0502020204030204" pitchFamily="34" charset="0"/>
              </a:rPr>
              <a:t>The person administering the treatment is responsible for providing the general and personal information, confirming understanding, consent and freedom from persuasion or coercion and recording the consent. </a:t>
            </a:r>
          </a:p>
          <a:p>
            <a:pPr marL="342900" indent="-342900">
              <a:buFont typeface="+mj-lt"/>
              <a:buAutoNum type="arabicPeriod"/>
            </a:pPr>
            <a:r>
              <a:rPr lang="en-CA" sz="2400" dirty="0">
                <a:solidFill>
                  <a:schemeClr val="tx1"/>
                </a:solidFill>
                <a:effectLst/>
                <a:ea typeface="Calibri" panose="020F0502020204030204" pitchFamily="34" charset="0"/>
              </a:rPr>
              <a:t>The right to informed consent is also protected by the Charter of Rights and Freedoms as a essential part of security of the person and by the ICCPR, ICESCR and UNCAT.  </a:t>
            </a:r>
          </a:p>
          <a:p>
            <a:endParaRPr lang="en-CA" dirty="0"/>
          </a:p>
        </p:txBody>
      </p:sp>
    </p:spTree>
    <p:extLst>
      <p:ext uri="{BB962C8B-B14F-4D97-AF65-F5344CB8AC3E}">
        <p14:creationId xmlns:p14="http://schemas.microsoft.com/office/powerpoint/2010/main" val="3280200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7A93DE1-6895-906D-2AF6-4E78D42419ED}"/>
              </a:ext>
            </a:extLst>
          </p:cNvPr>
          <p:cNvSpPr>
            <a:spLocks noGrp="1"/>
          </p:cNvSpPr>
          <p:nvPr>
            <p:ph sz="quarter" idx="13"/>
          </p:nvPr>
        </p:nvSpPr>
        <p:spPr>
          <a:xfrm>
            <a:off x="444500" y="1463040"/>
            <a:ext cx="11210543" cy="4979324"/>
          </a:xfrm>
        </p:spPr>
        <p:txBody>
          <a:bodyPr>
            <a:normAutofit/>
          </a:bodyPr>
          <a:lstStyle/>
          <a:p>
            <a:pPr marL="342900" indent="-342900">
              <a:buFont typeface="Arial" panose="020B0604020202020204" pitchFamily="34" charset="0"/>
              <a:buChar char="•"/>
            </a:pPr>
            <a:r>
              <a:rPr lang="en-CA" sz="2600" dirty="0">
                <a:solidFill>
                  <a:schemeClr val="tx1"/>
                </a:solidFill>
                <a:ea typeface="Calibri" panose="020F0502020204030204" pitchFamily="34" charset="0"/>
              </a:rPr>
              <a:t>IHRL prohibits restrictions of this rights anywhere under any circumstances by anyone in all three categories: treaty, CIL, essential. </a:t>
            </a:r>
          </a:p>
          <a:p>
            <a:pPr marL="342900" indent="-342900">
              <a:buFont typeface="Arial" panose="020B0604020202020204" pitchFamily="34" charset="0"/>
              <a:buChar char="•"/>
            </a:pPr>
            <a:r>
              <a:rPr lang="en-CA" sz="2600" dirty="0">
                <a:solidFill>
                  <a:schemeClr val="tx1"/>
                </a:solidFill>
                <a:effectLst/>
                <a:ea typeface="Calibri" panose="020F0502020204030204" pitchFamily="34" charset="0"/>
              </a:rPr>
              <a:t>The absolute prohibition of any restriction of freedom from experimentation by anyone, anytime and anywhere is provided by treaty (UNCAT, ICCPR), CIL and because it is essential to rights to life, freedom from torture and security of the person.   </a:t>
            </a:r>
          </a:p>
          <a:p>
            <a:pPr lvl="1"/>
            <a:r>
              <a:rPr lang="en-CA" sz="2600" dirty="0">
                <a:solidFill>
                  <a:schemeClr val="tx1"/>
                </a:solidFill>
                <a:effectLst/>
                <a:ea typeface="Calibri" panose="020F0502020204030204" pitchFamily="34" charset="0"/>
              </a:rPr>
              <a:t>The ICCPR identifies non-consensual experimentation as a form of tortire and specifically prohibits restriction of freedom from experimentation ever. In addition this right is  a peremptory norm of CIL (jus cogens) and therefore can never be lawfully restricted.</a:t>
            </a:r>
            <a:r>
              <a:rPr lang="en-CA" sz="2600" b="1" dirty="0">
                <a:solidFill>
                  <a:schemeClr val="tx1"/>
                </a:solidFill>
                <a:effectLst/>
                <a:ea typeface="Calibri" panose="020F0502020204030204" pitchFamily="34" charset="0"/>
              </a:rPr>
              <a:t> </a:t>
            </a:r>
            <a:endParaRPr lang="en-CA" sz="2600" dirty="0">
              <a:solidFill>
                <a:schemeClr val="tx1"/>
              </a:solidFill>
              <a:effectLst/>
              <a:ea typeface="Calibri" panose="020F0502020204030204" pitchFamily="34" charset="0"/>
            </a:endParaRPr>
          </a:p>
          <a:p>
            <a:endParaRPr lang="en-CA" dirty="0"/>
          </a:p>
        </p:txBody>
      </p:sp>
      <p:sp>
        <p:nvSpPr>
          <p:cNvPr id="4" name="Title 1">
            <a:extLst>
              <a:ext uri="{FF2B5EF4-FFF2-40B4-BE49-F238E27FC236}">
                <a16:creationId xmlns="" xmlns:a16="http://schemas.microsoft.com/office/drawing/2014/main" id="{78CBA6A8-3D78-0B75-F4D6-223177C3DDC3}"/>
              </a:ext>
            </a:extLst>
          </p:cNvPr>
          <p:cNvSpPr>
            <a:spLocks noGrp="1"/>
          </p:cNvSpPr>
          <p:nvPr>
            <p:ph type="title"/>
          </p:nvPr>
        </p:nvSpPr>
        <p:spPr>
          <a:xfrm>
            <a:off x="444500" y="248093"/>
            <a:ext cx="11210925" cy="740920"/>
          </a:xfrm>
        </p:spPr>
        <p:txBody>
          <a:bodyPr>
            <a:noAutofit/>
          </a:bodyPr>
          <a:lstStyle/>
          <a:p>
            <a:r>
              <a:rPr lang="en-US" b="1" i="0" u="none" strike="noStrike" baseline="0" dirty="0" smtClean="0">
                <a:solidFill>
                  <a:schemeClr val="tx1"/>
                </a:solidFill>
              </a:rPr>
              <a:t>D.2 </a:t>
            </a:r>
            <a:r>
              <a:rPr lang="en-US" b="1" i="0" u="none" strike="noStrike" baseline="0" dirty="0">
                <a:solidFill>
                  <a:schemeClr val="tx1"/>
                </a:solidFill>
              </a:rPr>
              <a:t>Freedom from Experimentation</a:t>
            </a:r>
            <a:endParaRPr lang="en-CA" dirty="0">
              <a:solidFill>
                <a:schemeClr val="tx1"/>
              </a:solidFill>
            </a:endParaRPr>
          </a:p>
        </p:txBody>
      </p:sp>
    </p:spTree>
    <p:extLst>
      <p:ext uri="{BB962C8B-B14F-4D97-AF65-F5344CB8AC3E}">
        <p14:creationId xmlns:p14="http://schemas.microsoft.com/office/powerpoint/2010/main" val="4001797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E304539-C70E-D805-9727-B374C81EE201}"/>
              </a:ext>
            </a:extLst>
          </p:cNvPr>
          <p:cNvSpPr>
            <a:spLocks noGrp="1"/>
          </p:cNvSpPr>
          <p:nvPr>
            <p:ph sz="quarter" idx="13"/>
          </p:nvPr>
        </p:nvSpPr>
        <p:spPr>
          <a:xfrm>
            <a:off x="444500" y="1288473"/>
            <a:ext cx="11210543" cy="4142509"/>
          </a:xfrm>
        </p:spPr>
        <p:txBody>
          <a:bodyPr>
            <a:normAutofit/>
          </a:bodyPr>
          <a:lstStyle/>
          <a:p>
            <a:r>
              <a:rPr lang="en-CA" sz="2400" b="1" dirty="0">
                <a:solidFill>
                  <a:schemeClr val="tx1"/>
                </a:solidFill>
                <a:effectLst/>
                <a:ea typeface="Calibri" panose="020F0502020204030204" pitchFamily="34" charset="0"/>
              </a:rPr>
              <a:t>Canada's report to the Committee Against Torture in April 2020 states,</a:t>
            </a:r>
            <a:endParaRPr lang="en-CA" sz="2400" dirty="0">
              <a:solidFill>
                <a:schemeClr val="tx1"/>
              </a:solidFill>
              <a:effectLst/>
              <a:ea typeface="Calibri" panose="020F0502020204030204" pitchFamily="34" charset="0"/>
            </a:endParaRPr>
          </a:p>
          <a:p>
            <a:pPr marL="457200" marR="722630">
              <a:spcAft>
                <a:spcPts val="1200"/>
              </a:spcAft>
            </a:pPr>
            <a:r>
              <a:rPr lang="en-CA" sz="2200" dirty="0">
                <a:solidFill>
                  <a:schemeClr val="tx1"/>
                </a:solidFill>
                <a:effectLst/>
                <a:ea typeface="Calibri" panose="020F0502020204030204" pitchFamily="34" charset="0"/>
              </a:rPr>
              <a:t>For consent [to medical treatment] to be considered valid it must be provided voluntarily by a person capable of providing consent and it must refer to the treatment and provider who will perform or undertake the treatment. Consent must also be informed, meaning that certain issues must be discussed with the patient prior to consent being obtained, such as material, expected consequences of the proposed treatment, special or unusual risks of the treatment, alternatives to treatment (and their risks), the likely consequences if no treatment is undertaken, and the success rates of different/alternative methods of treatment. The principle of respect for autonomy, at least in part, underpins the right to informed consent.</a:t>
            </a:r>
            <a:r>
              <a:rPr lang="en-US" sz="2200" baseline="30000" dirty="0">
                <a:solidFill>
                  <a:schemeClr val="tx1"/>
                </a:solidFill>
                <a:effectLst/>
                <a:ea typeface="Calibri" panose="020F0502020204030204" pitchFamily="34" charset="0"/>
              </a:rPr>
              <a:t>11</a:t>
            </a:r>
            <a:endParaRPr lang="en-CA" sz="2200" dirty="0">
              <a:solidFill>
                <a:schemeClr val="tx1"/>
              </a:solidFill>
              <a:effectLst/>
              <a:ea typeface="Calibri" panose="020F0502020204030204" pitchFamily="34" charset="0"/>
            </a:endParaRPr>
          </a:p>
        </p:txBody>
      </p:sp>
      <p:sp>
        <p:nvSpPr>
          <p:cNvPr id="4" name="Title 1">
            <a:extLst>
              <a:ext uri="{FF2B5EF4-FFF2-40B4-BE49-F238E27FC236}">
                <a16:creationId xmlns="" xmlns:a16="http://schemas.microsoft.com/office/drawing/2014/main" id="{4859BDA3-E3A0-A6C8-6607-6E3B4484A91C}"/>
              </a:ext>
            </a:extLst>
          </p:cNvPr>
          <p:cNvSpPr>
            <a:spLocks noGrp="1"/>
          </p:cNvSpPr>
          <p:nvPr>
            <p:ph type="title"/>
          </p:nvPr>
        </p:nvSpPr>
        <p:spPr>
          <a:xfrm>
            <a:off x="444308" y="233174"/>
            <a:ext cx="11210925" cy="809770"/>
          </a:xfrm>
        </p:spPr>
        <p:txBody>
          <a:bodyPr>
            <a:noAutofit/>
          </a:bodyPr>
          <a:lstStyle/>
          <a:p>
            <a:pPr marR="0" rtl="0"/>
            <a:r>
              <a:rPr lang="en-US" b="1" i="0" u="none" strike="noStrike" baseline="0" dirty="0" smtClean="0">
                <a:solidFill>
                  <a:schemeClr val="tx1"/>
                </a:solidFill>
                <a:latin typeface="Segoe UI" panose="020B0502040204020203" pitchFamily="34" charset="0"/>
              </a:rPr>
              <a:t>D.3 Informed Consent, Freedom </a:t>
            </a:r>
            <a:r>
              <a:rPr lang="en-US" b="1" i="0" u="none" strike="noStrike" baseline="0" dirty="0">
                <a:solidFill>
                  <a:schemeClr val="tx1"/>
                </a:solidFill>
                <a:latin typeface="Segoe UI" panose="020B0502040204020203" pitchFamily="34" charset="0"/>
              </a:rPr>
              <a:t>from Coercion </a:t>
            </a:r>
            <a:r>
              <a:rPr lang="en-US" b="1" i="0" u="none" strike="noStrike" baseline="0" dirty="0" smtClean="0">
                <a:solidFill>
                  <a:schemeClr val="tx1"/>
                </a:solidFill>
                <a:latin typeface="Segoe UI" panose="020B0502040204020203" pitchFamily="34" charset="0"/>
              </a:rPr>
              <a:t>th</a:t>
            </a:r>
            <a:r>
              <a:rPr lang="en-US" b="1" dirty="0" smtClean="0">
                <a:solidFill>
                  <a:schemeClr val="tx1"/>
                </a:solidFill>
                <a:latin typeface="Segoe UI" panose="020B0502040204020203" pitchFamily="34" charset="0"/>
              </a:rPr>
              <a:t>e law in Canada</a:t>
            </a:r>
            <a:r>
              <a:rPr lang="en-US" b="1" i="0" u="none" strike="noStrike" baseline="0" dirty="0">
                <a:solidFill>
                  <a:schemeClr val="tx1"/>
                </a:solidFill>
                <a:latin typeface="Segoe UI" panose="020B0502040204020203" pitchFamily="34" charset="0"/>
              </a:rPr>
              <a:t/>
            </a:r>
            <a:br>
              <a:rPr lang="en-US" b="1" i="0" u="none" strike="noStrike" baseline="0" dirty="0">
                <a:solidFill>
                  <a:schemeClr val="tx1"/>
                </a:solidFill>
                <a:latin typeface="Segoe UI" panose="020B0502040204020203" pitchFamily="34" charset="0"/>
              </a:rPr>
            </a:br>
            <a:r>
              <a:rPr lang="en-US" b="1" i="0" u="none" strike="noStrike" baseline="0" dirty="0">
                <a:solidFill>
                  <a:schemeClr val="tx1"/>
                </a:solidFill>
                <a:latin typeface="Segoe UI" panose="020B0502040204020203" pitchFamily="34" charset="0"/>
              </a:rPr>
              <a:t>   </a:t>
            </a:r>
          </a:p>
        </p:txBody>
      </p:sp>
      <p:sp>
        <p:nvSpPr>
          <p:cNvPr id="5" name="TextBox 4">
            <a:extLst>
              <a:ext uri="{FF2B5EF4-FFF2-40B4-BE49-F238E27FC236}">
                <a16:creationId xmlns="" xmlns:a16="http://schemas.microsoft.com/office/drawing/2014/main" id="{6DD8C653-066A-17DC-4674-412F7D50F48B}"/>
              </a:ext>
            </a:extLst>
          </p:cNvPr>
          <p:cNvSpPr txBox="1"/>
          <p:nvPr/>
        </p:nvSpPr>
        <p:spPr>
          <a:xfrm>
            <a:off x="442101" y="5529790"/>
            <a:ext cx="10139321" cy="923330"/>
          </a:xfrm>
          <a:prstGeom prst="rect">
            <a:avLst/>
          </a:prstGeom>
          <a:noFill/>
        </p:spPr>
        <p:txBody>
          <a:bodyPr wrap="square" rtlCol="0">
            <a:spAutoFit/>
          </a:bodyPr>
          <a:lstStyle/>
          <a:p>
            <a:r>
              <a:rPr lang="en-US" sz="1800" baseline="30000" dirty="0"/>
              <a:t>11</a:t>
            </a:r>
            <a:r>
              <a:rPr lang="en-CA" sz="1800" u="sng" dirty="0">
                <a:solidFill>
                  <a:srgbClr val="954F72"/>
                </a:solidFill>
                <a:effectLst/>
                <a:ea typeface="Calibri" panose="020F0502020204030204" pitchFamily="34" charset="0"/>
                <a:hlinkClick r:id="rId2"/>
              </a:rPr>
              <a:t>Information received from Canada on follow-up to the concluding observations on its seventh periodic report</a:t>
            </a:r>
            <a:r>
              <a:rPr lang="en-CA" sz="1800" dirty="0">
                <a:effectLst/>
                <a:ea typeface="Calibri" panose="020F0502020204030204" pitchFamily="34" charset="0"/>
                <a:cs typeface="Calibri" panose="020F0502020204030204" pitchFamily="34" charset="0"/>
              </a:rPr>
              <a:t>, </a:t>
            </a:r>
            <a:r>
              <a:rPr lang="en-CA" sz="1800" dirty="0">
                <a:effectLst/>
                <a:ea typeface="Calibri" panose="020F0502020204030204" pitchFamily="34" charset="0"/>
              </a:rPr>
              <a:t>CAT/C/CAN/FCO/7, 16 April 2020 at paras 15, 17, 23.</a:t>
            </a:r>
          </a:p>
          <a:p>
            <a:endParaRPr lang="en-CA" dirty="0"/>
          </a:p>
        </p:txBody>
      </p:sp>
      <p:cxnSp>
        <p:nvCxnSpPr>
          <p:cNvPr id="6" name="Straight Connector 5">
            <a:extLst>
              <a:ext uri="{FF2B5EF4-FFF2-40B4-BE49-F238E27FC236}">
                <a16:creationId xmlns="" xmlns:a16="http://schemas.microsoft.com/office/drawing/2014/main" id="{6FDBB230-2680-71FF-E0F2-23DE7276801D}"/>
              </a:ext>
            </a:extLst>
          </p:cNvPr>
          <p:cNvCxnSpPr>
            <a:cxnSpLocks/>
          </p:cNvCxnSpPr>
          <p:nvPr/>
        </p:nvCxnSpPr>
        <p:spPr>
          <a:xfrm>
            <a:off x="578567" y="5506562"/>
            <a:ext cx="993484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65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BA2C7E9-DC20-A7CD-7737-2DBF7B80CE66}"/>
              </a:ext>
            </a:extLst>
          </p:cNvPr>
          <p:cNvSpPr>
            <a:spLocks noGrp="1"/>
          </p:cNvSpPr>
          <p:nvPr>
            <p:ph type="title"/>
          </p:nvPr>
        </p:nvSpPr>
        <p:spPr>
          <a:xfrm>
            <a:off x="444500" y="430609"/>
            <a:ext cx="11210544" cy="557784"/>
          </a:xfrm>
        </p:spPr>
        <p:txBody>
          <a:bodyPr anchor="t">
            <a:noAutofit/>
          </a:bodyPr>
          <a:lstStyle/>
          <a:p>
            <a:r>
              <a:rPr lang="en-US" sz="4000" b="1" dirty="0">
                <a:solidFill>
                  <a:schemeClr val="tx1"/>
                </a:solidFill>
              </a:rPr>
              <a:t>Index</a:t>
            </a:r>
          </a:p>
        </p:txBody>
      </p:sp>
      <p:graphicFrame>
        <p:nvGraphicFramePr>
          <p:cNvPr id="13" name="Content Placeholder 4">
            <a:extLst>
              <a:ext uri="{FF2B5EF4-FFF2-40B4-BE49-F238E27FC236}">
                <a16:creationId xmlns="" xmlns:a16="http://schemas.microsoft.com/office/drawing/2014/main" id="{D4C62965-1D5C-F004-B748-3E2F28993D08}"/>
              </a:ext>
            </a:extLst>
          </p:cNvPr>
          <p:cNvGraphicFramePr>
            <a:graphicFrameLocks noGrp="1"/>
          </p:cNvGraphicFramePr>
          <p:nvPr>
            <p:ph sz="quarter" idx="14"/>
            <p:extLst>
              <p:ext uri="{D42A27DB-BD31-4B8C-83A1-F6EECF244321}">
                <p14:modId xmlns:p14="http://schemas.microsoft.com/office/powerpoint/2010/main" val="3408116227"/>
              </p:ext>
            </p:extLst>
          </p:nvPr>
        </p:nvGraphicFramePr>
        <p:xfrm>
          <a:off x="4449793" y="1583620"/>
          <a:ext cx="7297707" cy="4601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Content Placeholder 11" descr="Diagram&#10;&#10;Description automatically generated">
            <a:extLst>
              <a:ext uri="{FF2B5EF4-FFF2-40B4-BE49-F238E27FC236}">
                <a16:creationId xmlns="" xmlns:a16="http://schemas.microsoft.com/office/drawing/2014/main" id="{6B725410-A7B3-4DBA-71A3-EF3E47CFB2FE}"/>
              </a:ext>
            </a:extLst>
          </p:cNvPr>
          <p:cNvPicPr>
            <a:picLocks noGrp="1" noChangeAspect="1"/>
          </p:cNvPicPr>
          <p:nvPr>
            <p:ph sz="quarter" idx="13"/>
          </p:nvPr>
        </p:nvPicPr>
        <p:blipFill>
          <a:blip r:embed="rId7">
            <a:extLst>
              <a:ext uri="{28A0092B-C50C-407E-A947-70E740481C1C}">
                <a14:useLocalDpi xmlns:a14="http://schemas.microsoft.com/office/drawing/2010/main" val="0"/>
              </a:ext>
            </a:extLst>
          </a:blip>
          <a:stretch>
            <a:fillRect/>
          </a:stretch>
        </p:blipFill>
        <p:spPr>
          <a:xfrm>
            <a:off x="357052" y="2290853"/>
            <a:ext cx="3781425" cy="2571750"/>
          </a:xfrm>
        </p:spPr>
      </p:pic>
    </p:spTree>
    <p:extLst>
      <p:ext uri="{BB962C8B-B14F-4D97-AF65-F5344CB8AC3E}">
        <p14:creationId xmlns:p14="http://schemas.microsoft.com/office/powerpoint/2010/main" val="2589218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F6A0F4-FF5C-A017-5936-B62FE0BD550B}"/>
              </a:ext>
            </a:extLst>
          </p:cNvPr>
          <p:cNvSpPr>
            <a:spLocks noGrp="1"/>
          </p:cNvSpPr>
          <p:nvPr>
            <p:ph type="title"/>
          </p:nvPr>
        </p:nvSpPr>
        <p:spPr/>
        <p:txBody>
          <a:bodyPr>
            <a:noAutofit/>
          </a:bodyPr>
          <a:lstStyle/>
          <a:p>
            <a:r>
              <a:rPr lang="en-CA" sz="4000" b="1" dirty="0" smtClean="0">
                <a:solidFill>
                  <a:schemeClr val="tx1"/>
                </a:solidFill>
              </a:rPr>
              <a:t>D.4 </a:t>
            </a:r>
            <a:r>
              <a:rPr lang="en-CA" sz="4000" b="1" dirty="0">
                <a:solidFill>
                  <a:schemeClr val="tx1"/>
                </a:solidFill>
              </a:rPr>
              <a:t>Informed Consent: Nuremberg Code</a:t>
            </a:r>
          </a:p>
        </p:txBody>
      </p:sp>
      <p:sp>
        <p:nvSpPr>
          <p:cNvPr id="3" name="Content Placeholder 2">
            <a:extLst>
              <a:ext uri="{FF2B5EF4-FFF2-40B4-BE49-F238E27FC236}">
                <a16:creationId xmlns="" xmlns:a16="http://schemas.microsoft.com/office/drawing/2014/main" id="{E7FC42AB-3AD1-ECD0-1B2B-1414C359BCC3}"/>
              </a:ext>
            </a:extLst>
          </p:cNvPr>
          <p:cNvSpPr>
            <a:spLocks noGrp="1"/>
          </p:cNvSpPr>
          <p:nvPr>
            <p:ph sz="quarter" idx="13"/>
          </p:nvPr>
        </p:nvSpPr>
        <p:spPr>
          <a:xfrm>
            <a:off x="444500" y="1463040"/>
            <a:ext cx="11210543" cy="3725648"/>
          </a:xfrm>
        </p:spPr>
        <p:txBody>
          <a:bodyPr>
            <a:normAutofit fontScale="92500"/>
          </a:bodyPr>
          <a:lstStyle/>
          <a:p>
            <a:pPr marL="457200" marR="722630">
              <a:spcAft>
                <a:spcPts val="1200"/>
              </a:spcAft>
            </a:pPr>
            <a:r>
              <a:rPr lang="en-CA" sz="2200" dirty="0">
                <a:solidFill>
                  <a:schemeClr val="tx1"/>
                </a:solidFill>
                <a:effectLst/>
                <a:ea typeface="Calibri" panose="020F0502020204030204" pitchFamily="34" charset="0"/>
              </a:rPr>
              <a:t>The voluntary consent of the human subject is absolutely essential. This means that the person involved should have legal capacity to give consent; should be situated as to be able to exercise free power of choice, without the intervention of any element of force, fraud, deceit, duress, over-reaching, or other ulterior form of constraint or coercion, and should have sufficient knowledge and comprehension of the elements of the subject matter involved as to enable him to make an understanding and enlightened decision.</a:t>
            </a:r>
          </a:p>
          <a:p>
            <a:pPr marL="457200" marR="722630">
              <a:spcAft>
                <a:spcPts val="1200"/>
              </a:spcAft>
            </a:pPr>
            <a:r>
              <a:rPr lang="en-CA" sz="2200" dirty="0">
                <a:solidFill>
                  <a:schemeClr val="tx1"/>
                </a:solidFill>
                <a:effectLst/>
                <a:ea typeface="Calibri" panose="020F0502020204030204" pitchFamily="34" charset="0"/>
              </a:rPr>
              <a:t>The duty and responsibility for ascertaining the quality of the consent rests upon each individual who initiates, directs, or engages in the experiment. It is a personal duty and responsibility which may not be delegated to another with impunity.</a:t>
            </a:r>
            <a:r>
              <a:rPr lang="en-US" sz="2200" baseline="30000" dirty="0">
                <a:solidFill>
                  <a:schemeClr val="tx1"/>
                </a:solidFill>
                <a:effectLst/>
                <a:ea typeface="Calibri" panose="020F0502020204030204" pitchFamily="34" charset="0"/>
              </a:rPr>
              <a:t>12</a:t>
            </a:r>
            <a:endParaRPr lang="en-CA" sz="2200" dirty="0">
              <a:solidFill>
                <a:schemeClr val="tx1"/>
              </a:solidFill>
              <a:effectLst/>
              <a:ea typeface="Calibri" panose="020F0502020204030204" pitchFamily="34" charset="0"/>
            </a:endParaRPr>
          </a:p>
          <a:p>
            <a:endParaRPr lang="en-CA" dirty="0"/>
          </a:p>
        </p:txBody>
      </p:sp>
      <p:cxnSp>
        <p:nvCxnSpPr>
          <p:cNvPr id="4" name="Straight Connector 3">
            <a:extLst>
              <a:ext uri="{FF2B5EF4-FFF2-40B4-BE49-F238E27FC236}">
                <a16:creationId xmlns="" xmlns:a16="http://schemas.microsoft.com/office/drawing/2014/main" id="{E5C19F72-0CAA-30E6-1A80-DB66DF4C4CF2}"/>
              </a:ext>
            </a:extLst>
          </p:cNvPr>
          <p:cNvCxnSpPr>
            <a:cxnSpLocks/>
          </p:cNvCxnSpPr>
          <p:nvPr/>
        </p:nvCxnSpPr>
        <p:spPr>
          <a:xfrm>
            <a:off x="590081" y="5296412"/>
            <a:ext cx="9934848"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 xmlns:a16="http://schemas.microsoft.com/office/drawing/2014/main" id="{8DA1E613-C943-1851-227D-C201FBCE9B7A}"/>
              </a:ext>
            </a:extLst>
          </p:cNvPr>
          <p:cNvSpPr txBox="1"/>
          <p:nvPr/>
        </p:nvSpPr>
        <p:spPr>
          <a:xfrm>
            <a:off x="590081" y="5486400"/>
            <a:ext cx="10148488" cy="830997"/>
          </a:xfrm>
          <a:prstGeom prst="rect">
            <a:avLst/>
          </a:prstGeom>
          <a:noFill/>
        </p:spPr>
        <p:txBody>
          <a:bodyPr wrap="square" rtlCol="0">
            <a:spAutoFit/>
          </a:bodyPr>
          <a:lstStyle/>
          <a:p>
            <a:pPr algn="just"/>
            <a:r>
              <a:rPr lang="en-US" sz="1600" baseline="30000" dirty="0">
                <a:effectLst/>
                <a:ea typeface="Calibri" panose="020F0502020204030204" pitchFamily="34" charset="0"/>
                <a:cs typeface="Calibri" panose="020F0502020204030204" pitchFamily="34" charset="0"/>
              </a:rPr>
              <a:t>12</a:t>
            </a:r>
            <a:r>
              <a:rPr lang="en-CA" sz="1600" u="sng" dirty="0">
                <a:solidFill>
                  <a:srgbClr val="0000FF"/>
                </a:solidFill>
                <a:effectLst/>
                <a:ea typeface="Calibri" panose="020F0502020204030204" pitchFamily="34" charset="0"/>
                <a:hlinkClick r:id="rId2"/>
              </a:rPr>
              <a:t>The Nuremberg Code 1947</a:t>
            </a:r>
            <a:r>
              <a:rPr lang="en-CA" sz="1600" dirty="0">
                <a:effectLst/>
                <a:ea typeface="Calibri" panose="020F0502020204030204" pitchFamily="34" charset="0"/>
              </a:rPr>
              <a:t> at para. 1. The Nuremberg Code 1947 was derived from the decision of the Nuremberg Military Tribunal in </a:t>
            </a:r>
            <a:r>
              <a:rPr lang="en-CA" sz="1600" i="1" dirty="0">
                <a:effectLst/>
                <a:ea typeface="Calibri" panose="020F0502020204030204" pitchFamily="34" charset="0"/>
              </a:rPr>
              <a:t>United States v Karl Brandt et al</a:t>
            </a:r>
            <a:r>
              <a:rPr lang="en-CA" sz="1600" dirty="0">
                <a:effectLst/>
                <a:ea typeface="Calibri" panose="020F0502020204030204" pitchFamily="34" charset="0"/>
              </a:rPr>
              <a:t>. which identified ten conditions prohibiting non-consensual medical experimentation on human subjects.</a:t>
            </a:r>
          </a:p>
        </p:txBody>
      </p:sp>
    </p:spTree>
    <p:extLst>
      <p:ext uri="{BB962C8B-B14F-4D97-AF65-F5344CB8AC3E}">
        <p14:creationId xmlns:p14="http://schemas.microsoft.com/office/powerpoint/2010/main" val="243940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239C0B-9BC3-DD4B-53B4-D37F179C377D}"/>
              </a:ext>
            </a:extLst>
          </p:cNvPr>
          <p:cNvSpPr>
            <a:spLocks noGrp="1"/>
          </p:cNvSpPr>
          <p:nvPr>
            <p:ph type="title"/>
          </p:nvPr>
        </p:nvSpPr>
        <p:spPr/>
        <p:txBody>
          <a:bodyPr>
            <a:noAutofit/>
          </a:bodyPr>
          <a:lstStyle/>
          <a:p>
            <a:pPr marR="0" rtl="0"/>
            <a:r>
              <a:rPr lang="en-US" sz="4000" b="1" i="0" u="none" strike="noStrike" baseline="0" dirty="0">
                <a:solidFill>
                  <a:schemeClr val="tx1"/>
                </a:solidFill>
                <a:latin typeface="Segoe UI" panose="020B0502040204020203" pitchFamily="34" charset="0"/>
              </a:rPr>
              <a:t>E. Derogable and Non-Derogable Rights </a:t>
            </a:r>
          </a:p>
        </p:txBody>
      </p:sp>
      <p:sp>
        <p:nvSpPr>
          <p:cNvPr id="4" name="Content Placeholder 3">
            <a:extLst>
              <a:ext uri="{FF2B5EF4-FFF2-40B4-BE49-F238E27FC236}">
                <a16:creationId xmlns="" xmlns:a16="http://schemas.microsoft.com/office/drawing/2014/main" id="{7095C1FA-5458-8F27-105E-E4010521E380}"/>
              </a:ext>
            </a:extLst>
          </p:cNvPr>
          <p:cNvSpPr>
            <a:spLocks noGrp="1"/>
          </p:cNvSpPr>
          <p:nvPr>
            <p:ph sz="quarter" idx="13"/>
          </p:nvPr>
        </p:nvSpPr>
        <p:spPr/>
        <p:txBody>
          <a:bodyPr>
            <a:normAutofit/>
          </a:bodyPr>
          <a:lstStyle/>
          <a:p>
            <a:r>
              <a:rPr lang="en-US" sz="2800" b="1" i="0" u="none" strike="noStrike" baseline="0" dirty="0">
                <a:solidFill>
                  <a:schemeClr val="tx1"/>
                </a:solidFill>
              </a:rPr>
              <a:t>Derogable rights are rights: </a:t>
            </a:r>
          </a:p>
          <a:p>
            <a:pPr marL="285750" indent="-285750">
              <a:buFont typeface="Arial" panose="020B0604020202020204" pitchFamily="34" charset="0"/>
              <a:buChar char="•"/>
            </a:pPr>
            <a:r>
              <a:rPr lang="en-US" sz="2800" b="0" i="0" u="none" strike="noStrike" baseline="0" dirty="0">
                <a:solidFill>
                  <a:schemeClr val="tx1"/>
                </a:solidFill>
              </a:rPr>
              <a:t>Specifically allowed by the ICCPR and in compliance with all specified conditions, the purpose and object of the treaty and the IHRL requirements of lawfulness, necessity, proportionality. legitimacy and temporariness. (e.g. association, assembly, movement, expression, manifestation of belief)</a:t>
            </a:r>
          </a:p>
          <a:p>
            <a:pPr marL="285750" indent="-285750">
              <a:buFont typeface="Arial" panose="020B0604020202020204" pitchFamily="34" charset="0"/>
              <a:buChar char="•"/>
            </a:pPr>
            <a:r>
              <a:rPr lang="en-US" sz="2800" b="0" i="0" u="none" strike="noStrike" baseline="0" dirty="0">
                <a:solidFill>
                  <a:schemeClr val="tx1"/>
                </a:solidFill>
              </a:rPr>
              <a:t>Necessary during an emergency to protect other rights and maintain the rule of law and are lawful, </a:t>
            </a:r>
            <a:r>
              <a:rPr lang="en-US" sz="2800" dirty="0">
                <a:solidFill>
                  <a:schemeClr val="tx1"/>
                </a:solidFill>
              </a:rPr>
              <a:t>legitimate, necessary</a:t>
            </a:r>
            <a:r>
              <a:rPr lang="en-US" sz="2800" b="0" i="0" u="none" strike="noStrike" baseline="0" dirty="0">
                <a:solidFill>
                  <a:schemeClr val="tx1"/>
                </a:solidFill>
              </a:rPr>
              <a:t>, proportional, and temporary</a:t>
            </a:r>
            <a:r>
              <a:rPr lang="en-US" sz="2800" b="1" i="0" u="none" strike="noStrike" baseline="0" dirty="0">
                <a:solidFill>
                  <a:schemeClr val="tx1"/>
                </a:solidFill>
              </a:rPr>
              <a:t>. </a:t>
            </a:r>
            <a:endParaRPr lang="en-CA" sz="2800" dirty="0">
              <a:solidFill>
                <a:schemeClr val="tx1"/>
              </a:solidFill>
            </a:endParaRPr>
          </a:p>
        </p:txBody>
      </p:sp>
    </p:spTree>
    <p:extLst>
      <p:ext uri="{BB962C8B-B14F-4D97-AF65-F5344CB8AC3E}">
        <p14:creationId xmlns:p14="http://schemas.microsoft.com/office/powerpoint/2010/main" val="1666589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FE350D-BDED-379A-76D8-4A49FE0419C5}"/>
              </a:ext>
            </a:extLst>
          </p:cNvPr>
          <p:cNvSpPr>
            <a:spLocks noGrp="1"/>
          </p:cNvSpPr>
          <p:nvPr>
            <p:ph type="title"/>
          </p:nvPr>
        </p:nvSpPr>
        <p:spPr/>
        <p:txBody>
          <a:bodyPr>
            <a:noAutofit/>
          </a:bodyPr>
          <a:lstStyle/>
          <a:p>
            <a:pPr marR="0" rtl="0"/>
            <a:r>
              <a:rPr lang="en-US" sz="4000" b="1" i="0" u="none" strike="noStrike" baseline="0" dirty="0" smtClean="0">
                <a:solidFill>
                  <a:schemeClr val="tx1"/>
                </a:solidFill>
                <a:latin typeface="Segoe UI" panose="020B0502040204020203" pitchFamily="34" charset="0"/>
              </a:rPr>
              <a:t>E.1 </a:t>
            </a:r>
            <a:r>
              <a:rPr lang="en-US" sz="4000" b="1" i="0" u="none" strike="noStrike" baseline="0" dirty="0">
                <a:solidFill>
                  <a:schemeClr val="tx1"/>
                </a:solidFill>
                <a:latin typeface="Segoe UI" panose="020B0502040204020203" pitchFamily="34" charset="0"/>
              </a:rPr>
              <a:t>Non-Derogability of Rights</a:t>
            </a:r>
          </a:p>
        </p:txBody>
      </p:sp>
      <p:sp>
        <p:nvSpPr>
          <p:cNvPr id="4" name="Content Placeholder 3">
            <a:extLst>
              <a:ext uri="{FF2B5EF4-FFF2-40B4-BE49-F238E27FC236}">
                <a16:creationId xmlns="" xmlns:a16="http://schemas.microsoft.com/office/drawing/2014/main" id="{D5370609-B831-DD0D-4B77-DBD60A327828}"/>
              </a:ext>
            </a:extLst>
          </p:cNvPr>
          <p:cNvSpPr>
            <a:spLocks noGrp="1"/>
          </p:cNvSpPr>
          <p:nvPr>
            <p:ph sz="quarter" idx="13"/>
          </p:nvPr>
        </p:nvSpPr>
        <p:spPr>
          <a:xfrm>
            <a:off x="444500" y="1463040"/>
            <a:ext cx="11210543" cy="3859858"/>
          </a:xfrm>
          <a:noFill/>
          <a:ln>
            <a:noFill/>
          </a:ln>
        </p:spPr>
        <p:style>
          <a:lnRef idx="2">
            <a:schemeClr val="dk1"/>
          </a:lnRef>
          <a:fillRef idx="1">
            <a:schemeClr val="lt1"/>
          </a:fillRef>
          <a:effectRef idx="0">
            <a:schemeClr val="dk1"/>
          </a:effectRef>
          <a:fontRef idx="minor">
            <a:schemeClr val="dk1"/>
          </a:fontRef>
        </p:style>
        <p:txBody>
          <a:bodyPr>
            <a:normAutofit/>
          </a:bodyPr>
          <a:lstStyle/>
          <a:p>
            <a:r>
              <a:rPr lang="en-CA" sz="2400" dirty="0">
                <a:solidFill>
                  <a:schemeClr val="tx1"/>
                </a:solidFill>
                <a:effectLst/>
                <a:ea typeface="Calibri" panose="020F0502020204030204" pitchFamily="34" charset="0"/>
              </a:rPr>
              <a:t>Rights are treated as absolute or non-derogable when the right is:   </a:t>
            </a:r>
          </a:p>
          <a:p>
            <a:pPr marL="457200" indent="-457200">
              <a:buFont typeface="+mj-lt"/>
              <a:buAutoNum type="alphaLcParenR"/>
            </a:pPr>
            <a:r>
              <a:rPr lang="en-CA" sz="2400" dirty="0">
                <a:solidFill>
                  <a:schemeClr val="tx1"/>
                </a:solidFill>
                <a:effectLst/>
                <a:ea typeface="Calibri" panose="020F0502020204030204" pitchFamily="34" charset="0"/>
              </a:rPr>
              <a:t>A peremptory norm - accepted and recognized by the international community of States as a whole as a norm from which no derogation is </a:t>
            </a:r>
            <a:r>
              <a:rPr lang="en-CA" sz="2400" dirty="0">
                <a:solidFill>
                  <a:schemeClr val="tx1"/>
                </a:solidFill>
              </a:rPr>
              <a:t>permitted.</a:t>
            </a:r>
            <a:r>
              <a:rPr lang="en-US" sz="2400" baseline="30000" dirty="0">
                <a:solidFill>
                  <a:schemeClr val="tx1"/>
                </a:solidFill>
              </a:rPr>
              <a:t>13 </a:t>
            </a:r>
            <a:r>
              <a:rPr lang="en-CA" sz="2400" dirty="0">
                <a:solidFill>
                  <a:schemeClr val="tx1"/>
                </a:solidFill>
              </a:rPr>
              <a:t> </a:t>
            </a:r>
          </a:p>
          <a:p>
            <a:pPr marL="457200" indent="-457200">
              <a:buFont typeface="+mj-lt"/>
              <a:buAutoNum type="alphaLcParenR"/>
            </a:pPr>
            <a:r>
              <a:rPr lang="en-CA" sz="2400" dirty="0">
                <a:solidFill>
                  <a:schemeClr val="tx1"/>
                </a:solidFill>
                <a:effectLst/>
                <a:ea typeface="Calibri" panose="020F0502020204030204" pitchFamily="34" charset="0"/>
              </a:rPr>
              <a:t>Essential to the maintenance of other rights, the purpose and objects of the treaty guaranteeing the right,  or to maintenance of the rule of law; and, </a:t>
            </a:r>
          </a:p>
          <a:p>
            <a:pPr marL="457200" indent="-457200">
              <a:buFont typeface="+mj-lt"/>
              <a:buAutoNum type="alphaLcParenR"/>
            </a:pPr>
            <a:r>
              <a:rPr lang="en-CA" sz="2400" dirty="0">
                <a:solidFill>
                  <a:schemeClr val="tx1"/>
                </a:solidFill>
                <a:effectLst/>
                <a:ea typeface="Calibri" panose="020F0502020204030204" pitchFamily="34" charset="0"/>
              </a:rPr>
              <a:t>Identified by a treaty as </a:t>
            </a:r>
            <a:r>
              <a:rPr lang="en-CA" sz="2400" i="1" dirty="0">
                <a:solidFill>
                  <a:schemeClr val="tx1"/>
                </a:solidFill>
                <a:effectLst/>
                <a:ea typeface="Calibri" panose="020F0502020204030204" pitchFamily="34" charset="0"/>
              </a:rPr>
              <a:t>non</a:t>
            </a:r>
            <a:r>
              <a:rPr lang="en-CA" sz="2400" dirty="0">
                <a:solidFill>
                  <a:schemeClr val="tx1"/>
                </a:solidFill>
                <a:effectLst/>
                <a:ea typeface="Calibri" panose="020F0502020204030204" pitchFamily="34" charset="0"/>
              </a:rPr>
              <a:t> non-derogable. </a:t>
            </a:r>
          </a:p>
          <a:p>
            <a:endParaRPr lang="en-CA" dirty="0"/>
          </a:p>
        </p:txBody>
      </p:sp>
      <p:sp>
        <p:nvSpPr>
          <p:cNvPr id="5" name="TextBox 4">
            <a:extLst>
              <a:ext uri="{FF2B5EF4-FFF2-40B4-BE49-F238E27FC236}">
                <a16:creationId xmlns="" xmlns:a16="http://schemas.microsoft.com/office/drawing/2014/main" id="{8A6EE560-125D-36B1-DF60-34AEFE771598}"/>
              </a:ext>
            </a:extLst>
          </p:cNvPr>
          <p:cNvSpPr txBox="1"/>
          <p:nvPr/>
        </p:nvSpPr>
        <p:spPr>
          <a:xfrm>
            <a:off x="647951" y="5807348"/>
            <a:ext cx="11007092" cy="861774"/>
          </a:xfrm>
          <a:prstGeom prst="rect">
            <a:avLst/>
          </a:prstGeom>
          <a:noFill/>
        </p:spPr>
        <p:txBody>
          <a:bodyPr wrap="square" rtlCol="0">
            <a:spAutoFit/>
          </a:bodyPr>
          <a:lstStyle/>
          <a:p>
            <a:r>
              <a:rPr lang="en-CA" sz="1600" baseline="30000" dirty="0"/>
              <a:t>13 </a:t>
            </a:r>
            <a:r>
              <a:rPr lang="en-CA" sz="1600" dirty="0">
                <a:effectLst/>
                <a:ea typeface="Calibri" panose="020F0502020204030204" pitchFamily="34" charset="0"/>
              </a:rPr>
              <a:t>Vienna Convention on the Law of Treaties, 23 May 1969, CanTS No. 37, ratified/acceded to by Canada 14 October 1970 at para. 53. </a:t>
            </a:r>
          </a:p>
          <a:p>
            <a:endParaRPr lang="en-CA" dirty="0"/>
          </a:p>
        </p:txBody>
      </p:sp>
      <p:cxnSp>
        <p:nvCxnSpPr>
          <p:cNvPr id="6" name="Straight Connector 5">
            <a:extLst>
              <a:ext uri="{FF2B5EF4-FFF2-40B4-BE49-F238E27FC236}">
                <a16:creationId xmlns="" xmlns:a16="http://schemas.microsoft.com/office/drawing/2014/main" id="{4B831F3E-2A49-61A9-42A1-A93356117B0A}"/>
              </a:ext>
            </a:extLst>
          </p:cNvPr>
          <p:cNvCxnSpPr>
            <a:cxnSpLocks/>
          </p:cNvCxnSpPr>
          <p:nvPr/>
        </p:nvCxnSpPr>
        <p:spPr>
          <a:xfrm>
            <a:off x="565613" y="5565123"/>
            <a:ext cx="993484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962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FE350D-BDED-379A-76D8-4A49FE0419C5}"/>
              </a:ext>
            </a:extLst>
          </p:cNvPr>
          <p:cNvSpPr>
            <a:spLocks noGrp="1"/>
          </p:cNvSpPr>
          <p:nvPr>
            <p:ph type="title"/>
          </p:nvPr>
        </p:nvSpPr>
        <p:spPr/>
        <p:txBody>
          <a:bodyPr>
            <a:noAutofit/>
          </a:bodyPr>
          <a:lstStyle/>
          <a:p>
            <a:pPr marR="0" rtl="0"/>
            <a:r>
              <a:rPr lang="en-US" sz="4000" b="1" i="0" u="none" strike="noStrike" baseline="0" dirty="0" smtClean="0">
                <a:solidFill>
                  <a:schemeClr val="tx1"/>
                </a:solidFill>
                <a:latin typeface="Segoe UI" panose="020B0502040204020203" pitchFamily="34" charset="0"/>
              </a:rPr>
              <a:t>E.2 </a:t>
            </a:r>
            <a:r>
              <a:rPr lang="en-US" sz="4000" b="1" i="0" u="none" strike="noStrike" baseline="0" dirty="0">
                <a:solidFill>
                  <a:schemeClr val="tx1"/>
                </a:solidFill>
                <a:latin typeface="Segoe UI" panose="020B0502040204020203" pitchFamily="34" charset="0"/>
              </a:rPr>
              <a:t>Absolute/Non-Derogable Rights</a:t>
            </a:r>
          </a:p>
        </p:txBody>
      </p:sp>
      <p:sp>
        <p:nvSpPr>
          <p:cNvPr id="4" name="Content Placeholder 3">
            <a:extLst>
              <a:ext uri="{FF2B5EF4-FFF2-40B4-BE49-F238E27FC236}">
                <a16:creationId xmlns="" xmlns:a16="http://schemas.microsoft.com/office/drawing/2014/main" id="{D5370609-B831-DD0D-4B77-DBD60A327828}"/>
              </a:ext>
            </a:extLst>
          </p:cNvPr>
          <p:cNvSpPr>
            <a:spLocks noGrp="1"/>
          </p:cNvSpPr>
          <p:nvPr>
            <p:ph sz="quarter" idx="13"/>
          </p:nvPr>
        </p:nvSpPr>
        <p:spPr>
          <a:xfrm>
            <a:off x="444501" y="1349625"/>
            <a:ext cx="11478141" cy="5320533"/>
          </a:xfrm>
        </p:spPr>
        <p:txBody>
          <a:bodyPr>
            <a:normAutofit/>
          </a:bodyPr>
          <a:lstStyle/>
          <a:p>
            <a:r>
              <a:rPr lang="en-CA" sz="2400" b="1" dirty="0">
                <a:solidFill>
                  <a:schemeClr val="tx1"/>
                </a:solidFill>
                <a:effectLst/>
                <a:ea typeface="Calibri" panose="020F0502020204030204" pitchFamily="34" charset="0"/>
              </a:rPr>
              <a:t>Peremptory Norms</a:t>
            </a:r>
          </a:p>
          <a:p>
            <a:pPr marL="457200" indent="-457200">
              <a:lnSpc>
                <a:spcPct val="120000"/>
              </a:lnSpc>
              <a:buFont typeface="Arial" panose="020B0604020202020204" pitchFamily="34" charset="0"/>
              <a:buChar char="•"/>
            </a:pPr>
            <a:r>
              <a:rPr lang="en-CA" sz="2400" b="1" dirty="0">
                <a:solidFill>
                  <a:schemeClr val="tx1"/>
                </a:solidFill>
                <a:effectLst/>
                <a:ea typeface="Calibri" panose="020F0502020204030204" pitchFamily="34" charset="0"/>
              </a:rPr>
              <a:t>Rights to: </a:t>
            </a:r>
            <a:r>
              <a:rPr lang="en-CA" sz="2400" dirty="0">
                <a:solidFill>
                  <a:schemeClr val="tx1"/>
                </a:solidFill>
                <a:effectLst/>
                <a:ea typeface="Calibri" panose="020F0502020204030204" pitchFamily="34" charset="0"/>
              </a:rPr>
              <a:t>freedom from torture, crimes against humanity, equality and non-discrimination, judicial review, effective remedies for violations.</a:t>
            </a:r>
          </a:p>
          <a:p>
            <a:pPr>
              <a:lnSpc>
                <a:spcPct val="120000"/>
              </a:lnSpc>
            </a:pPr>
            <a:r>
              <a:rPr lang="en-CA" sz="2400" b="1" dirty="0">
                <a:solidFill>
                  <a:schemeClr val="tx1"/>
                </a:solidFill>
                <a:effectLst/>
                <a:ea typeface="Calibri" panose="020F0502020204030204" pitchFamily="34" charset="0"/>
              </a:rPr>
              <a:t>Essential Rights</a:t>
            </a:r>
          </a:p>
          <a:p>
            <a:pPr marL="457200" indent="-457200">
              <a:lnSpc>
                <a:spcPct val="120000"/>
              </a:lnSpc>
              <a:buFont typeface="Arial" panose="020B0604020202020204" pitchFamily="34" charset="0"/>
              <a:buChar char="•"/>
            </a:pPr>
            <a:r>
              <a:rPr lang="en-CA" sz="2400" b="1" dirty="0">
                <a:solidFill>
                  <a:schemeClr val="tx1"/>
                </a:solidFill>
                <a:effectLst/>
                <a:ea typeface="Calibri" panose="020F0502020204030204" pitchFamily="34" charset="0"/>
              </a:rPr>
              <a:t>Rights to: </a:t>
            </a:r>
            <a:r>
              <a:rPr lang="en-CA" sz="2400" dirty="0">
                <a:solidFill>
                  <a:schemeClr val="tx1"/>
                </a:solidFill>
                <a:effectLst/>
                <a:ea typeface="Calibri" panose="020F0502020204030204" pitchFamily="34" charset="0"/>
              </a:rPr>
              <a:t>Judicial review, due process guarantees, effective remedies for victims, equality and non-discrimination, equal protection of the law, liberty and security of the person, access to court which must be interpreted as timely, equal and non-discriminatory access, assisted as needed by </a:t>
            </a:r>
            <a:r>
              <a:rPr lang="en-CA" sz="2400" b="1" dirty="0">
                <a:solidFill>
                  <a:schemeClr val="tx1"/>
                </a:solidFill>
                <a:effectLst/>
                <a:ea typeface="Calibri" panose="020F0502020204030204" pitchFamily="34" charset="0"/>
              </a:rPr>
              <a:t>legal aid, to an independent, impartial and competent tribunal to determine rights and remedy violations. </a:t>
            </a:r>
          </a:p>
        </p:txBody>
      </p:sp>
    </p:spTree>
    <p:extLst>
      <p:ext uri="{BB962C8B-B14F-4D97-AF65-F5344CB8AC3E}">
        <p14:creationId xmlns:p14="http://schemas.microsoft.com/office/powerpoint/2010/main" val="366771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FE350D-BDED-379A-76D8-4A49FE0419C5}"/>
              </a:ext>
            </a:extLst>
          </p:cNvPr>
          <p:cNvSpPr>
            <a:spLocks noGrp="1"/>
          </p:cNvSpPr>
          <p:nvPr>
            <p:ph type="title"/>
          </p:nvPr>
        </p:nvSpPr>
        <p:spPr/>
        <p:txBody>
          <a:bodyPr>
            <a:noAutofit/>
          </a:bodyPr>
          <a:lstStyle/>
          <a:p>
            <a:pPr marR="0" rtl="0"/>
            <a:r>
              <a:rPr lang="en-US" sz="4000" b="1" i="0" u="none" strike="noStrike" baseline="0" dirty="0">
                <a:solidFill>
                  <a:schemeClr val="tx1"/>
                </a:solidFill>
                <a:latin typeface="Segoe UI" panose="020B0502040204020203" pitchFamily="34" charset="0"/>
              </a:rPr>
              <a:t>E.3 Absolute/Non-Derogable Rights</a:t>
            </a:r>
          </a:p>
        </p:txBody>
      </p:sp>
      <p:sp>
        <p:nvSpPr>
          <p:cNvPr id="4" name="Content Placeholder 3">
            <a:extLst>
              <a:ext uri="{FF2B5EF4-FFF2-40B4-BE49-F238E27FC236}">
                <a16:creationId xmlns="" xmlns:a16="http://schemas.microsoft.com/office/drawing/2014/main" id="{D5370609-B831-DD0D-4B77-DBD60A327828}"/>
              </a:ext>
            </a:extLst>
          </p:cNvPr>
          <p:cNvSpPr>
            <a:spLocks noGrp="1"/>
          </p:cNvSpPr>
          <p:nvPr>
            <p:ph sz="quarter" idx="13"/>
          </p:nvPr>
        </p:nvSpPr>
        <p:spPr>
          <a:xfrm>
            <a:off x="444501" y="1349625"/>
            <a:ext cx="11478141" cy="5320533"/>
          </a:xfrm>
        </p:spPr>
        <p:txBody>
          <a:bodyPr>
            <a:normAutofit/>
          </a:bodyPr>
          <a:lstStyle/>
          <a:p>
            <a:pPr>
              <a:lnSpc>
                <a:spcPct val="120000"/>
              </a:lnSpc>
            </a:pPr>
            <a:r>
              <a:rPr lang="en-CA" sz="2400" b="1" dirty="0">
                <a:solidFill>
                  <a:schemeClr val="tx1"/>
                </a:solidFill>
                <a:effectLst/>
                <a:ea typeface="Calibri" panose="020F0502020204030204" pitchFamily="34" charset="0"/>
              </a:rPr>
              <a:t>Treaty Rights</a:t>
            </a:r>
          </a:p>
          <a:p>
            <a:pPr marL="457200" indent="-457200">
              <a:lnSpc>
                <a:spcPct val="120000"/>
              </a:lnSpc>
              <a:buFont typeface="Arial" panose="020B0604020202020204" pitchFamily="34" charset="0"/>
              <a:buChar char="•"/>
            </a:pPr>
            <a:r>
              <a:rPr lang="en-CA" sz="2400" b="1" dirty="0">
                <a:solidFill>
                  <a:schemeClr val="tx1"/>
                </a:solidFill>
                <a:effectLst/>
                <a:ea typeface="Calibri" panose="020F0502020204030204" pitchFamily="34" charset="0"/>
              </a:rPr>
              <a:t>Rights to: life; freedom of belief, conscience and religion; freedom from coercion to adopt a belief</a:t>
            </a:r>
            <a:r>
              <a:rPr lang="en-CA" sz="2400" dirty="0">
                <a:solidFill>
                  <a:schemeClr val="tx1"/>
                </a:solidFill>
                <a:effectLst/>
                <a:ea typeface="Calibri" panose="020F0502020204030204" pitchFamily="34" charset="0"/>
              </a:rPr>
              <a:t> other than by choice, freedom from torture and ill-treatment, </a:t>
            </a:r>
            <a:r>
              <a:rPr lang="en-CA" sz="2400" b="1" dirty="0">
                <a:solidFill>
                  <a:schemeClr val="tx1"/>
                </a:solidFill>
                <a:effectLst/>
                <a:ea typeface="Calibri" panose="020F0502020204030204" pitchFamily="34" charset="0"/>
              </a:rPr>
              <a:t>freedom from  experimentation; freedom from ex post facto laws, and effective remedies for violations. </a:t>
            </a:r>
          </a:p>
          <a:p>
            <a:pPr>
              <a:lnSpc>
                <a:spcPct val="120000"/>
              </a:lnSpc>
            </a:pPr>
            <a:r>
              <a:rPr lang="en-CA" sz="2400" b="1" dirty="0">
                <a:solidFill>
                  <a:schemeClr val="tx1"/>
                </a:solidFill>
                <a:effectLst/>
                <a:ea typeface="Calibri" panose="020F0502020204030204" pitchFamily="34" charset="0"/>
              </a:rPr>
              <a:t>Jurisprudence</a:t>
            </a:r>
          </a:p>
          <a:p>
            <a:pPr marL="457200" indent="-457200">
              <a:lnSpc>
                <a:spcPct val="120000"/>
              </a:lnSpc>
              <a:buFont typeface="Arial" panose="020B0604020202020204" pitchFamily="34" charset="0"/>
              <a:buChar char="•"/>
            </a:pPr>
            <a:r>
              <a:rPr lang="en-CA" sz="2400" b="1" dirty="0">
                <a:solidFill>
                  <a:schemeClr val="tx1"/>
                </a:solidFill>
                <a:effectLst/>
                <a:ea typeface="Calibri" panose="020F0502020204030204" pitchFamily="34" charset="0"/>
              </a:rPr>
              <a:t>Rights to: Education</a:t>
            </a:r>
            <a:r>
              <a:rPr lang="en-CA" sz="2400" dirty="0">
                <a:solidFill>
                  <a:schemeClr val="tx1"/>
                </a:solidFill>
                <a:effectLst/>
                <a:ea typeface="Calibri" panose="020F0502020204030204" pitchFamily="34" charset="0"/>
              </a:rPr>
              <a:t>, work, health and the right to informed consent, freedom from coercion. </a:t>
            </a:r>
          </a:p>
        </p:txBody>
      </p:sp>
    </p:spTree>
    <p:extLst>
      <p:ext uri="{BB962C8B-B14F-4D97-AF65-F5344CB8AC3E}">
        <p14:creationId xmlns:p14="http://schemas.microsoft.com/office/powerpoint/2010/main" val="401655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2149D79-51CF-ED88-6B87-AA1BFCDE8755}"/>
              </a:ext>
            </a:extLst>
          </p:cNvPr>
          <p:cNvSpPr>
            <a:spLocks noGrp="1"/>
          </p:cNvSpPr>
          <p:nvPr>
            <p:ph sz="quarter" idx="13"/>
          </p:nvPr>
        </p:nvSpPr>
        <p:spPr/>
        <p:txBody>
          <a:bodyPr>
            <a:normAutofit fontScale="47500" lnSpcReduction="20000"/>
          </a:bodyPr>
          <a:lstStyle/>
          <a:p>
            <a:r>
              <a:rPr lang="en-US" sz="3300" b="1" dirty="0">
                <a:solidFill>
                  <a:schemeClr val="tx1"/>
                </a:solidFill>
              </a:rPr>
              <a:t>All governments should have provided and ensured: </a:t>
            </a:r>
          </a:p>
          <a:p>
            <a:pPr marL="514350" indent="-514350">
              <a:buFont typeface="+mj-lt"/>
              <a:buAutoNum type="arabicPeriod"/>
            </a:pPr>
            <a:r>
              <a:rPr lang="en-US" sz="3300" b="1" dirty="0">
                <a:solidFill>
                  <a:schemeClr val="tx1"/>
                </a:solidFill>
              </a:rPr>
              <a:t>Disclosure of all relevant information and widened opportunities for debate.</a:t>
            </a:r>
          </a:p>
          <a:p>
            <a:pPr marL="514350" indent="-514350">
              <a:buFont typeface="+mj-lt"/>
              <a:buAutoNum type="arabicPeriod"/>
            </a:pPr>
            <a:r>
              <a:rPr lang="en-US" sz="3300" b="1" dirty="0">
                <a:solidFill>
                  <a:schemeClr val="tx1"/>
                </a:solidFill>
              </a:rPr>
              <a:t>Universal access to, and information about, early treatment and prophylaxis.</a:t>
            </a:r>
          </a:p>
          <a:p>
            <a:pPr marL="514350" indent="-514350">
              <a:buFont typeface="+mj-lt"/>
              <a:buAutoNum type="arabicPeriod"/>
            </a:pPr>
            <a:r>
              <a:rPr lang="en-US" sz="3300" b="1" dirty="0">
                <a:solidFill>
                  <a:schemeClr val="tx1"/>
                </a:solidFill>
              </a:rPr>
              <a:t>Adherence by state and non-state actors to Canada’s IHRL obligations: </a:t>
            </a:r>
          </a:p>
          <a:p>
            <a:pPr marL="1200150" lvl="2" indent="-514350">
              <a:buFont typeface="+mj-lt"/>
              <a:buAutoNum type="alphaLcParenR"/>
            </a:pPr>
            <a:r>
              <a:rPr lang="en-US" sz="3300" b="1" dirty="0">
                <a:solidFill>
                  <a:schemeClr val="tx1"/>
                </a:solidFill>
              </a:rPr>
              <a:t>prohibitions against restriction of non-</a:t>
            </a:r>
            <a:r>
              <a:rPr lang="en-US" sz="3300" b="1" dirty="0" err="1">
                <a:solidFill>
                  <a:schemeClr val="tx1"/>
                </a:solidFill>
              </a:rPr>
              <a:t>derogable</a:t>
            </a:r>
            <a:r>
              <a:rPr lang="en-US" sz="3300" b="1" dirty="0">
                <a:solidFill>
                  <a:schemeClr val="tx1"/>
                </a:solidFill>
              </a:rPr>
              <a:t> rights.</a:t>
            </a:r>
          </a:p>
          <a:p>
            <a:pPr marL="1200150" lvl="2" indent="-514350">
              <a:buFont typeface="+mj-lt"/>
              <a:buAutoNum type="alphaLcParenR"/>
            </a:pPr>
            <a:r>
              <a:rPr lang="en-US" sz="3300" b="1" dirty="0">
                <a:solidFill>
                  <a:schemeClr val="tx1"/>
                </a:solidFill>
              </a:rPr>
              <a:t>conditions for restriction of derogable rights including requirements of lawfulness, necessity, legitimacy, proportionality, temporariness. </a:t>
            </a:r>
          </a:p>
          <a:p>
            <a:pPr marL="514350" indent="-514350">
              <a:buFont typeface="+mj-lt"/>
              <a:buAutoNum type="arabicPeriod"/>
            </a:pPr>
            <a:r>
              <a:rPr lang="en-US" sz="3300" b="1" dirty="0">
                <a:solidFill>
                  <a:schemeClr val="tx1"/>
                </a:solidFill>
              </a:rPr>
              <a:t>Parliamentary oversight of mandates and policies.</a:t>
            </a:r>
          </a:p>
          <a:p>
            <a:pPr marL="514350" indent="-514350">
              <a:buFont typeface="+mj-lt"/>
              <a:buAutoNum type="arabicPeriod"/>
            </a:pPr>
            <a:r>
              <a:rPr lang="en-US" sz="3300" b="1" dirty="0">
                <a:solidFill>
                  <a:schemeClr val="tx1"/>
                </a:solidFill>
              </a:rPr>
              <a:t>The information, debate and oversight necessary for assessment of risks, mandates and policies.</a:t>
            </a:r>
          </a:p>
          <a:p>
            <a:pPr marL="514350" indent="-514350">
              <a:buFont typeface="+mj-lt"/>
              <a:buAutoNum type="arabicPeriod"/>
            </a:pPr>
            <a:r>
              <a:rPr lang="en-US" sz="3300" b="1" dirty="0">
                <a:solidFill>
                  <a:schemeClr val="tx1"/>
                </a:solidFill>
              </a:rPr>
              <a:t>Equal access to judicial oversight of </a:t>
            </a:r>
            <a:r>
              <a:rPr lang="en-US" sz="3300" b="1" dirty="0" err="1">
                <a:solidFill>
                  <a:schemeClr val="tx1"/>
                </a:solidFill>
              </a:rPr>
              <a:t>of</a:t>
            </a:r>
            <a:r>
              <a:rPr lang="en-US" sz="3300" b="1" dirty="0">
                <a:solidFill>
                  <a:schemeClr val="tx1"/>
                </a:solidFill>
              </a:rPr>
              <a:t> mandates including provision of legal aid. </a:t>
            </a:r>
          </a:p>
          <a:p>
            <a:endParaRPr lang="en-CA" dirty="0"/>
          </a:p>
        </p:txBody>
      </p:sp>
      <p:sp>
        <p:nvSpPr>
          <p:cNvPr id="4" name="Title 1">
            <a:extLst>
              <a:ext uri="{FF2B5EF4-FFF2-40B4-BE49-F238E27FC236}">
                <a16:creationId xmlns="" xmlns:a16="http://schemas.microsoft.com/office/drawing/2014/main" id="{26032E17-AB17-3F4E-1D33-228E7A490B78}"/>
              </a:ext>
            </a:extLst>
          </p:cNvPr>
          <p:cNvSpPr>
            <a:spLocks noGrp="1"/>
          </p:cNvSpPr>
          <p:nvPr>
            <p:ph type="title"/>
          </p:nvPr>
        </p:nvSpPr>
        <p:spPr>
          <a:xfrm>
            <a:off x="444500" y="430213"/>
            <a:ext cx="11210925" cy="558800"/>
          </a:xfrm>
        </p:spPr>
        <p:txBody>
          <a:bodyPr>
            <a:noAutofit/>
          </a:bodyPr>
          <a:lstStyle/>
          <a:p>
            <a:pPr marR="0" rtl="0"/>
            <a:r>
              <a:rPr lang="en-US" sz="4000" b="1" dirty="0">
                <a:solidFill>
                  <a:schemeClr val="tx1"/>
                </a:solidFill>
                <a:latin typeface="Segoe UI" panose="020B0502040204020203" pitchFamily="34" charset="0"/>
              </a:rPr>
              <a:t>F.</a:t>
            </a:r>
            <a:r>
              <a:rPr lang="en-US" sz="4000" b="1" i="0" u="none" strike="noStrike" baseline="0" dirty="0">
                <a:solidFill>
                  <a:schemeClr val="tx1"/>
                </a:solidFill>
                <a:latin typeface="Segoe UI" panose="020B0502040204020203" pitchFamily="34" charset="0"/>
              </a:rPr>
              <a:t> What Should Have Happened?</a:t>
            </a:r>
          </a:p>
        </p:txBody>
      </p:sp>
    </p:spTree>
    <p:extLst>
      <p:ext uri="{BB962C8B-B14F-4D97-AF65-F5344CB8AC3E}">
        <p14:creationId xmlns:p14="http://schemas.microsoft.com/office/powerpoint/2010/main" val="1219788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09588DA8-065E-4F6F-8EFD-43104AB2E0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Rectangle 30">
            <a:extLst>
              <a:ext uri="{FF2B5EF4-FFF2-40B4-BE49-F238E27FC236}">
                <a16:creationId xmlns=""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0E713D09-3E08-FDA4-5566-0568F35B5CEF}"/>
              </a:ext>
            </a:extLst>
          </p:cNvPr>
          <p:cNvSpPr>
            <a:spLocks noGrp="1"/>
          </p:cNvSpPr>
          <p:nvPr>
            <p:ph type="title"/>
          </p:nvPr>
        </p:nvSpPr>
        <p:spPr>
          <a:xfrm>
            <a:off x="466722" y="586855"/>
            <a:ext cx="3201366" cy="3387497"/>
          </a:xfrm>
        </p:spPr>
        <p:txBody>
          <a:bodyPr vert="horz" lIns="91440" tIns="45720" rIns="91440" bIns="45720" rtlCol="0" anchor="b">
            <a:normAutofit/>
          </a:bodyPr>
          <a:lstStyle/>
          <a:p>
            <a:pPr marR="0" algn="r"/>
            <a:r>
              <a:rPr lang="en-US" sz="4000" b="1" i="0" u="none" strike="noStrike" kern="1200" baseline="0" dirty="0">
                <a:solidFill>
                  <a:srgbClr val="FFFFFF"/>
                </a:solidFill>
                <a:latin typeface="+mj-lt"/>
                <a:ea typeface="+mj-ea"/>
                <a:cs typeface="+mj-cs"/>
              </a:rPr>
              <a:t>G. Duty to Investigate Serious &amp; Gross Violations of Rights </a:t>
            </a:r>
          </a:p>
        </p:txBody>
      </p:sp>
      <p:sp>
        <p:nvSpPr>
          <p:cNvPr id="3" name="Text Placeholder 2">
            <a:extLst>
              <a:ext uri="{FF2B5EF4-FFF2-40B4-BE49-F238E27FC236}">
                <a16:creationId xmlns="" xmlns:a16="http://schemas.microsoft.com/office/drawing/2014/main" id="{55427A06-48FB-8B30-A069-4A9FA77BA72C}"/>
              </a:ext>
            </a:extLst>
          </p:cNvPr>
          <p:cNvSpPr>
            <a:spLocks noGrp="1"/>
          </p:cNvSpPr>
          <p:nvPr>
            <p:ph type="body" idx="1"/>
          </p:nvPr>
        </p:nvSpPr>
        <p:spPr>
          <a:xfrm>
            <a:off x="4810259" y="649480"/>
            <a:ext cx="6555347" cy="5546047"/>
          </a:xfrm>
        </p:spPr>
        <p:txBody>
          <a:bodyPr vert="horz" lIns="91440" tIns="45720" rIns="91440" bIns="45720" rtlCol="0" anchor="ctr">
            <a:normAutofit/>
          </a:bodyPr>
          <a:lstStyle/>
          <a:p>
            <a:pPr>
              <a:spcAft>
                <a:spcPts val="600"/>
              </a:spcAft>
            </a:pPr>
            <a:r>
              <a:rPr lang="en-US" sz="2400" dirty="0">
                <a:effectLst/>
                <a:latin typeface="Segoe UI" panose="020B0502040204020203" pitchFamily="34" charset="0"/>
                <a:cs typeface="Segoe UI" panose="020B0502040204020203" pitchFamily="34" charset="0"/>
              </a:rPr>
              <a:t>The ICCPR, UNCAT and CESCR impose mandatory duties on states to ensure investigations of ‘serious or gross‘ rights violations that are independent, competent, transparent and capable of leading to proceedings to determine facts, identify perpetrators, impose accountability and grant reparations for victims. </a:t>
            </a:r>
          </a:p>
          <a:p>
            <a:pPr>
              <a:spcAft>
                <a:spcPts val="600"/>
              </a:spcAft>
            </a:pPr>
            <a:r>
              <a:rPr lang="en-US" sz="2400" dirty="0">
                <a:effectLst/>
                <a:latin typeface="Segoe UI" panose="020B0502040204020203" pitchFamily="34" charset="0"/>
                <a:cs typeface="Segoe UI" panose="020B0502040204020203" pitchFamily="34" charset="0"/>
              </a:rPr>
              <a:t>The Basic Principles and Guidelines on the Right to a Remedy and Reparation for Victims of Gross Violations of International Human Rights Law and Serious Violations of International Humanitarian Law identifies measures.</a:t>
            </a:r>
          </a:p>
          <a:p>
            <a:pPr marL="0"/>
            <a:endParaRPr lang="en-US" sz="2000" dirty="0"/>
          </a:p>
        </p:txBody>
      </p:sp>
    </p:spTree>
    <p:extLst>
      <p:ext uri="{BB962C8B-B14F-4D97-AF65-F5344CB8AC3E}">
        <p14:creationId xmlns:p14="http://schemas.microsoft.com/office/powerpoint/2010/main" val="1468966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C73FAF3-FC29-5943-4846-A127746B5BF8}"/>
              </a:ext>
            </a:extLst>
          </p:cNvPr>
          <p:cNvSpPr>
            <a:spLocks noGrp="1"/>
          </p:cNvSpPr>
          <p:nvPr>
            <p:ph type="title"/>
          </p:nvPr>
        </p:nvSpPr>
        <p:spPr/>
        <p:txBody>
          <a:bodyPr>
            <a:noAutofit/>
          </a:bodyPr>
          <a:lstStyle/>
          <a:p>
            <a:r>
              <a:rPr lang="en-CA" sz="3600" b="1" dirty="0" smtClean="0">
                <a:solidFill>
                  <a:schemeClr val="tx1"/>
                </a:solidFill>
              </a:rPr>
              <a:t>G.1 </a:t>
            </a:r>
            <a:r>
              <a:rPr lang="en-CA" sz="3600" b="1" dirty="0">
                <a:solidFill>
                  <a:schemeClr val="tx1"/>
                </a:solidFill>
              </a:rPr>
              <a:t>Duty to Investigate</a:t>
            </a:r>
          </a:p>
        </p:txBody>
      </p:sp>
      <p:sp>
        <p:nvSpPr>
          <p:cNvPr id="5" name="Content Placeholder 4">
            <a:extLst>
              <a:ext uri="{FF2B5EF4-FFF2-40B4-BE49-F238E27FC236}">
                <a16:creationId xmlns="" xmlns:a16="http://schemas.microsoft.com/office/drawing/2014/main" id="{88B6A4D8-2CD6-21D2-B486-AFEE161B4CEE}"/>
              </a:ext>
            </a:extLst>
          </p:cNvPr>
          <p:cNvSpPr>
            <a:spLocks noGrp="1"/>
          </p:cNvSpPr>
          <p:nvPr>
            <p:ph sz="quarter" idx="13"/>
          </p:nvPr>
        </p:nvSpPr>
        <p:spPr>
          <a:xfrm>
            <a:off x="444500" y="1463040"/>
            <a:ext cx="11210543" cy="3941205"/>
          </a:xfrm>
        </p:spPr>
        <p:txBody>
          <a:bodyPr>
            <a:normAutofit/>
          </a:bodyPr>
          <a:lstStyle/>
          <a:p>
            <a:r>
              <a:rPr lang="en-US" sz="2800" dirty="0">
                <a:solidFill>
                  <a:schemeClr val="tx1"/>
                </a:solidFill>
              </a:rPr>
              <a:t>There is no one definition of what constitutes gross or serious violations triggering the right to victims and the duty of states to provide all measures necessary to ensure truth, accountability, redress and prevention of recurrence. Determinants include the quantity of victims, planning for violations, the nature of violations and the denial of effective access to measures to prevent punish and redress violations.</a:t>
            </a:r>
            <a:r>
              <a:rPr lang="en-US" sz="2800" baseline="30000" dirty="0">
                <a:solidFill>
                  <a:schemeClr val="tx1"/>
                </a:solidFill>
              </a:rPr>
              <a:t>14 </a:t>
            </a:r>
            <a:endParaRPr lang="en-CA" sz="2800" baseline="30000" dirty="0">
              <a:solidFill>
                <a:schemeClr val="tx1"/>
              </a:solidFill>
            </a:endParaRPr>
          </a:p>
        </p:txBody>
      </p:sp>
      <p:sp>
        <p:nvSpPr>
          <p:cNvPr id="6" name="TextBox 5">
            <a:extLst>
              <a:ext uri="{FF2B5EF4-FFF2-40B4-BE49-F238E27FC236}">
                <a16:creationId xmlns="" xmlns:a16="http://schemas.microsoft.com/office/drawing/2014/main" id="{3831FF56-534A-EF8D-491C-6966B47BBFB6}"/>
              </a:ext>
            </a:extLst>
          </p:cNvPr>
          <p:cNvSpPr txBox="1"/>
          <p:nvPr/>
        </p:nvSpPr>
        <p:spPr>
          <a:xfrm>
            <a:off x="444500" y="5726002"/>
            <a:ext cx="9934848" cy="738664"/>
          </a:xfrm>
          <a:prstGeom prst="rect">
            <a:avLst/>
          </a:prstGeom>
          <a:noFill/>
        </p:spPr>
        <p:txBody>
          <a:bodyPr wrap="square" rtlCol="0">
            <a:spAutoFit/>
          </a:bodyPr>
          <a:lstStyle/>
          <a:p>
            <a:r>
              <a:rPr lang="en-US" sz="1200" baseline="30000" dirty="0"/>
              <a:t>14</a:t>
            </a:r>
            <a:r>
              <a:rPr lang="en-US" sz="1200" dirty="0">
                <a:effectLst/>
                <a:ea typeface="Calibri" panose="020F0502020204030204" pitchFamily="34" charset="0"/>
                <a:cs typeface="Times New Roman" panose="02020603050405020304" pitchFamily="18" charset="0"/>
              </a:rPr>
              <a:t>The Meaning of Gross Violation of Human Rights: A Focus on International Tribunals' Decisions over the DRC Conflicts Roger-Claude </a:t>
            </a:r>
            <a:r>
              <a:rPr lang="en-US" sz="1200" dirty="0" err="1">
                <a:effectLst/>
                <a:ea typeface="Calibri" panose="020F0502020204030204" pitchFamily="34" charset="0"/>
                <a:cs typeface="Times New Roman" panose="02020603050405020304" pitchFamily="18" charset="0"/>
              </a:rPr>
              <a:t>Liwanga</a:t>
            </a:r>
            <a:r>
              <a:rPr lang="en-US" sz="1200" dirty="0">
                <a:effectLst/>
                <a:ea typeface="Calibri" panose="020F0502020204030204" pitchFamily="34" charset="0"/>
                <a:cs typeface="Times New Roman" panose="02020603050405020304" pitchFamily="18" charset="0"/>
              </a:rPr>
              <a:t>, Denver Journal of International Law &amp; Policy, Vol. 44, No.1 Fall, January 2015 at p. 81. </a:t>
            </a:r>
          </a:p>
          <a:p>
            <a:endParaRPr lang="en-CA" dirty="0"/>
          </a:p>
        </p:txBody>
      </p:sp>
      <p:cxnSp>
        <p:nvCxnSpPr>
          <p:cNvPr id="7" name="Straight Connector 6">
            <a:extLst>
              <a:ext uri="{FF2B5EF4-FFF2-40B4-BE49-F238E27FC236}">
                <a16:creationId xmlns="" xmlns:a16="http://schemas.microsoft.com/office/drawing/2014/main" id="{0DD5830C-2D05-AA47-03C7-0EC7D5298BA9}"/>
              </a:ext>
            </a:extLst>
          </p:cNvPr>
          <p:cNvCxnSpPr>
            <a:cxnSpLocks/>
          </p:cNvCxnSpPr>
          <p:nvPr/>
        </p:nvCxnSpPr>
        <p:spPr>
          <a:xfrm>
            <a:off x="565613" y="5565123"/>
            <a:ext cx="993484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1428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3A63A0-0033-D8A8-3F7F-054D4AC745CC}"/>
              </a:ext>
            </a:extLst>
          </p:cNvPr>
          <p:cNvSpPr>
            <a:spLocks noGrp="1"/>
          </p:cNvSpPr>
          <p:nvPr>
            <p:ph type="title"/>
          </p:nvPr>
        </p:nvSpPr>
        <p:spPr>
          <a:xfrm>
            <a:off x="444500" y="430609"/>
            <a:ext cx="11210544" cy="557784"/>
          </a:xfrm>
        </p:spPr>
        <p:txBody>
          <a:bodyPr anchor="t">
            <a:noAutofit/>
          </a:bodyPr>
          <a:lstStyle/>
          <a:p>
            <a:pPr marR="0" rtl="0"/>
            <a:r>
              <a:rPr lang="en-US" sz="3200" b="1" i="0" u="none" strike="noStrike" baseline="0" dirty="0" smtClean="0">
                <a:solidFill>
                  <a:schemeClr val="tx1"/>
                </a:solidFill>
              </a:rPr>
              <a:t>G.2 </a:t>
            </a:r>
            <a:r>
              <a:rPr lang="en-US" sz="3200" b="1" i="0" u="none" strike="noStrike" baseline="0" dirty="0">
                <a:solidFill>
                  <a:schemeClr val="tx1"/>
                </a:solidFill>
              </a:rPr>
              <a:t>IHRL Rights and Duties to Ensure </a:t>
            </a:r>
            <a:r>
              <a:rPr lang="en-US" sz="3200" b="1" i="0" u="none" strike="noStrike" baseline="0" dirty="0" smtClean="0">
                <a:solidFill>
                  <a:schemeClr val="tx1"/>
                </a:solidFill>
              </a:rPr>
              <a:t>Remedies</a:t>
            </a:r>
            <a:endParaRPr lang="en-US" sz="3200" b="1" i="0" u="none" strike="noStrike" baseline="0" dirty="0">
              <a:solidFill>
                <a:schemeClr val="tx1"/>
              </a:solidFill>
            </a:endParaRPr>
          </a:p>
        </p:txBody>
      </p:sp>
      <p:pic>
        <p:nvPicPr>
          <p:cNvPr id="5" name="Content Placeholder 4" descr="Text&#10;&#10;Description automatically generated">
            <a:extLst>
              <a:ext uri="{FF2B5EF4-FFF2-40B4-BE49-F238E27FC236}">
                <a16:creationId xmlns="" xmlns:a16="http://schemas.microsoft.com/office/drawing/2014/main" id="{5A00B43C-5EA1-48EA-8D14-C513EAC948E0}"/>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44500" y="1463039"/>
            <a:ext cx="4514850" cy="3371850"/>
          </a:xfrm>
        </p:spPr>
      </p:pic>
      <p:graphicFrame>
        <p:nvGraphicFramePr>
          <p:cNvPr id="14" name="Content Placeholder 3">
            <a:extLst>
              <a:ext uri="{FF2B5EF4-FFF2-40B4-BE49-F238E27FC236}">
                <a16:creationId xmlns="" xmlns:a16="http://schemas.microsoft.com/office/drawing/2014/main" id="{1B961E9D-FE11-B621-26D1-9CCED43B3202}"/>
              </a:ext>
            </a:extLst>
          </p:cNvPr>
          <p:cNvGraphicFramePr>
            <a:graphicFrameLocks noGrp="1"/>
          </p:cNvGraphicFramePr>
          <p:nvPr>
            <p:ph sz="quarter" idx="14"/>
            <p:extLst>
              <p:ext uri="{D42A27DB-BD31-4B8C-83A1-F6EECF244321}">
                <p14:modId xmlns:p14="http://schemas.microsoft.com/office/powerpoint/2010/main" val="1536366114"/>
              </p:ext>
            </p:extLst>
          </p:nvPr>
        </p:nvGraphicFramePr>
        <p:xfrm>
          <a:off x="5304533" y="1469067"/>
          <a:ext cx="6823827" cy="5208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5044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4E0435-5DEE-9EAA-E71D-2D1121DD4E3F}"/>
              </a:ext>
            </a:extLst>
          </p:cNvPr>
          <p:cNvSpPr>
            <a:spLocks noGrp="1"/>
          </p:cNvSpPr>
          <p:nvPr>
            <p:ph type="title"/>
          </p:nvPr>
        </p:nvSpPr>
        <p:spPr>
          <a:xfrm>
            <a:off x="444500" y="430609"/>
            <a:ext cx="11210544" cy="557784"/>
          </a:xfrm>
        </p:spPr>
        <p:txBody>
          <a:bodyPr anchor="t">
            <a:noAutofit/>
          </a:bodyPr>
          <a:lstStyle/>
          <a:p>
            <a:pPr marR="0" rtl="0"/>
            <a:r>
              <a:rPr lang="en-US" sz="4000" b="1" i="0" u="none" strike="noStrike" baseline="0" dirty="0">
                <a:solidFill>
                  <a:schemeClr val="tx1"/>
                </a:solidFill>
              </a:rPr>
              <a:t>H. What Can be Done Now? </a:t>
            </a:r>
          </a:p>
        </p:txBody>
      </p:sp>
      <p:sp>
        <p:nvSpPr>
          <p:cNvPr id="4" name="Content Placeholder 3">
            <a:extLst>
              <a:ext uri="{FF2B5EF4-FFF2-40B4-BE49-F238E27FC236}">
                <a16:creationId xmlns="" xmlns:a16="http://schemas.microsoft.com/office/drawing/2014/main" id="{690949FC-3253-32AF-8161-EBEEC3349E04}"/>
              </a:ext>
            </a:extLst>
          </p:cNvPr>
          <p:cNvSpPr>
            <a:spLocks noGrp="1"/>
          </p:cNvSpPr>
          <p:nvPr>
            <p:ph sz="quarter" idx="13"/>
          </p:nvPr>
        </p:nvSpPr>
        <p:spPr/>
        <p:txBody>
          <a:bodyPr>
            <a:normAutofit fontScale="92500" lnSpcReduction="20000"/>
          </a:bodyPr>
          <a:lstStyle/>
          <a:p>
            <a:r>
              <a:rPr lang="en-US" sz="2000" b="1" dirty="0">
                <a:solidFill>
                  <a:schemeClr val="tx1"/>
                </a:solidFill>
              </a:rPr>
              <a:t>Internationally</a:t>
            </a:r>
          </a:p>
          <a:p>
            <a:pPr marL="285750" indent="-285750">
              <a:buFont typeface="Arial" panose="020B0604020202020204" pitchFamily="34" charset="0"/>
              <a:buChar char="•"/>
            </a:pPr>
            <a:r>
              <a:rPr lang="en-US" sz="1800" b="1" dirty="0">
                <a:solidFill>
                  <a:schemeClr val="tx1"/>
                </a:solidFill>
              </a:rPr>
              <a:t>Submit reports and complaints to UN and OAS monitoring bodies identifying the unlawfulness of  mandates and the injuries caused. </a:t>
            </a:r>
          </a:p>
          <a:p>
            <a:r>
              <a:rPr lang="en-US" sz="2000" b="1" dirty="0">
                <a:solidFill>
                  <a:schemeClr val="tx1"/>
                </a:solidFill>
              </a:rPr>
              <a:t>Domestically</a:t>
            </a:r>
            <a:endParaRPr lang="en-US" b="1" dirty="0">
              <a:solidFill>
                <a:schemeClr val="tx1"/>
              </a:solidFill>
            </a:endParaRPr>
          </a:p>
          <a:p>
            <a:pPr marL="285750" indent="-285750">
              <a:buFont typeface="Arial" panose="020B0604020202020204" pitchFamily="34" charset="0"/>
              <a:buChar char="•"/>
            </a:pPr>
            <a:r>
              <a:rPr lang="en-US" sz="1800" b="1" dirty="0">
                <a:solidFill>
                  <a:schemeClr val="tx1"/>
                </a:solidFill>
              </a:rPr>
              <a:t>Work together to provide:</a:t>
            </a:r>
          </a:p>
          <a:p>
            <a:pPr marL="626364" lvl="1" indent="-342900">
              <a:buFont typeface="+mj-lt"/>
              <a:buAutoNum type="alphaLcParenR"/>
            </a:pPr>
            <a:r>
              <a:rPr lang="en-US" sz="1800" b="1" dirty="0">
                <a:solidFill>
                  <a:schemeClr val="tx1"/>
                </a:solidFill>
              </a:rPr>
              <a:t>Wide public access to information about the illegality of measures, the right to and nature of possible remedies;</a:t>
            </a:r>
          </a:p>
          <a:p>
            <a:pPr marL="626364" lvl="1" indent="-342900">
              <a:buFont typeface="+mj-lt"/>
              <a:buAutoNum type="alphaLcParenR"/>
            </a:pPr>
            <a:r>
              <a:rPr lang="en-US" sz="1800" b="1" dirty="0">
                <a:solidFill>
                  <a:schemeClr val="tx1"/>
                </a:solidFill>
              </a:rPr>
              <a:t>Opportunities for public debate;</a:t>
            </a:r>
          </a:p>
          <a:p>
            <a:pPr marL="626364" lvl="1" indent="-342900">
              <a:buFont typeface="+mj-lt"/>
              <a:buAutoNum type="alphaLcParenR"/>
            </a:pPr>
            <a:r>
              <a:rPr lang="en-US" sz="1800" b="1" dirty="0">
                <a:solidFill>
                  <a:schemeClr val="tx1"/>
                </a:solidFill>
              </a:rPr>
              <a:t>Knowledge about the need to engage in expression, dissent and decision making to protect rights, the rule of law, democracy; and</a:t>
            </a:r>
          </a:p>
          <a:p>
            <a:pPr marL="626364" lvl="1" indent="-342900">
              <a:buFont typeface="+mj-lt"/>
              <a:buAutoNum type="alphaLcParenR"/>
            </a:pPr>
            <a:r>
              <a:rPr lang="en-US" sz="1800" b="1" dirty="0">
                <a:solidFill>
                  <a:schemeClr val="tx1"/>
                </a:solidFill>
              </a:rPr>
              <a:t>Information about civil and criminal proceedings that can be initiated by individuals and groups. </a:t>
            </a:r>
          </a:p>
          <a:p>
            <a:endParaRPr lang="en-CA" dirty="0"/>
          </a:p>
        </p:txBody>
      </p:sp>
    </p:spTree>
    <p:extLst>
      <p:ext uri="{BB962C8B-B14F-4D97-AF65-F5344CB8AC3E}">
        <p14:creationId xmlns:p14="http://schemas.microsoft.com/office/powerpoint/2010/main" val="601816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A405D6-41C5-D546-BE5C-E657A3409D95}"/>
              </a:ext>
            </a:extLst>
          </p:cNvPr>
          <p:cNvSpPr>
            <a:spLocks noGrp="1"/>
          </p:cNvSpPr>
          <p:nvPr>
            <p:ph type="title"/>
          </p:nvPr>
        </p:nvSpPr>
        <p:spPr/>
        <p:txBody>
          <a:bodyPr>
            <a:noAutofit/>
          </a:bodyPr>
          <a:lstStyle/>
          <a:p>
            <a:r>
              <a:rPr lang="en-US" sz="4000" b="1" dirty="0" smtClean="0">
                <a:solidFill>
                  <a:schemeClr val="tx1"/>
                </a:solidFill>
              </a:rPr>
              <a:t>A. Importance of IHRL </a:t>
            </a:r>
            <a:endParaRPr lang="en-US" sz="4000" b="1" dirty="0">
              <a:solidFill>
                <a:schemeClr val="tx1"/>
              </a:solidFill>
            </a:endParaRPr>
          </a:p>
        </p:txBody>
      </p:sp>
      <p:sp>
        <p:nvSpPr>
          <p:cNvPr id="3" name="Content Placeholder 2">
            <a:extLst>
              <a:ext uri="{FF2B5EF4-FFF2-40B4-BE49-F238E27FC236}">
                <a16:creationId xmlns="" xmlns:a16="http://schemas.microsoft.com/office/drawing/2014/main" id="{FED10E10-BA32-FF46-AE89-EA83CD62705D}"/>
              </a:ext>
            </a:extLst>
          </p:cNvPr>
          <p:cNvSpPr>
            <a:spLocks noGrp="1"/>
          </p:cNvSpPr>
          <p:nvPr>
            <p:ph sz="quarter" idx="13"/>
          </p:nvPr>
        </p:nvSpPr>
        <p:spPr/>
        <p:txBody>
          <a:bodyPr/>
          <a:lstStyle/>
          <a:p>
            <a:pPr marL="285750" indent="-285750">
              <a:buFont typeface="Arial" panose="020B0604020202020204" pitchFamily="34" charset="0"/>
              <a:buChar char="•"/>
            </a:pPr>
            <a:r>
              <a:rPr lang="en-CA" sz="2400" dirty="0">
                <a:solidFill>
                  <a:schemeClr val="tx1"/>
                </a:solidFill>
              </a:rPr>
              <a:t>Importance of International Human Rights Law (IHRL) to the maintenance of democracy, rights and the rule of law in Canada. </a:t>
            </a:r>
          </a:p>
          <a:p>
            <a:pPr marL="285750" indent="-285750">
              <a:buFont typeface="Arial" panose="020B0604020202020204" pitchFamily="34" charset="0"/>
              <a:buChar char="•"/>
            </a:pPr>
            <a:r>
              <a:rPr lang="en-CA" sz="2400" dirty="0">
                <a:solidFill>
                  <a:schemeClr val="tx1"/>
                </a:solidFill>
              </a:rPr>
              <a:t>Seriousness of violations of protected rights caused by mandates and policies promoted, allowed, and imposed by governments ostensibly in response to </a:t>
            </a:r>
            <a:r>
              <a:rPr lang="en-CA" sz="2400" dirty="0" err="1" smtClean="0">
                <a:solidFill>
                  <a:schemeClr val="tx1"/>
                </a:solidFill>
              </a:rPr>
              <a:t>Covid</a:t>
            </a:r>
            <a:r>
              <a:rPr lang="en-CA" sz="2400" dirty="0">
                <a:solidFill>
                  <a:schemeClr val="tx1"/>
                </a:solidFill>
              </a:rPr>
              <a:t>. </a:t>
            </a:r>
          </a:p>
          <a:p>
            <a:pPr marL="285750" indent="-285750">
              <a:buFont typeface="Arial" panose="020B0604020202020204" pitchFamily="34" charset="0"/>
              <a:buChar char="•"/>
            </a:pPr>
            <a:r>
              <a:rPr lang="en-CA" sz="2400" dirty="0">
                <a:solidFill>
                  <a:schemeClr val="tx1"/>
                </a:solidFill>
              </a:rPr>
              <a:t>State duties to ensure remedies of truth, accountability, redress and measures to prevent recurrence. </a:t>
            </a:r>
          </a:p>
          <a:p>
            <a:pPr marL="285750" indent="-285750">
              <a:buFont typeface="Arial" panose="020B0604020202020204" pitchFamily="34" charset="0"/>
              <a:buChar char="•"/>
            </a:pPr>
            <a:r>
              <a:rPr lang="en-CA" sz="2400" dirty="0">
                <a:solidFill>
                  <a:schemeClr val="tx1"/>
                </a:solidFill>
              </a:rPr>
              <a:t>Need for individuals and groups to work towards ensuring those remedies, restoring rights and re-establishing democracy and the rule of law.</a:t>
            </a:r>
          </a:p>
          <a:p>
            <a:endParaRPr lang="en-US" dirty="0"/>
          </a:p>
        </p:txBody>
      </p:sp>
    </p:spTree>
    <p:extLst>
      <p:ext uri="{BB962C8B-B14F-4D97-AF65-F5344CB8AC3E}">
        <p14:creationId xmlns:p14="http://schemas.microsoft.com/office/powerpoint/2010/main" val="3596297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AC53BE2-CC0A-4B40-A711-BCDC2C237828}"/>
              </a:ext>
            </a:extLst>
          </p:cNvPr>
          <p:cNvSpPr>
            <a:spLocks noGrp="1"/>
          </p:cNvSpPr>
          <p:nvPr>
            <p:ph type="title"/>
          </p:nvPr>
        </p:nvSpPr>
        <p:spPr/>
        <p:txBody>
          <a:bodyPr>
            <a:noAutofit/>
          </a:bodyPr>
          <a:lstStyle/>
          <a:p>
            <a:r>
              <a:rPr lang="en-US" sz="4000" b="1" dirty="0">
                <a:solidFill>
                  <a:schemeClr val="tx1"/>
                </a:solidFill>
              </a:rPr>
              <a:t>Conclusion</a:t>
            </a:r>
            <a:endParaRPr lang="en-US" sz="3600" b="1" dirty="0">
              <a:solidFill>
                <a:schemeClr val="tx1"/>
              </a:solidFill>
            </a:endParaRPr>
          </a:p>
        </p:txBody>
      </p:sp>
      <p:sp>
        <p:nvSpPr>
          <p:cNvPr id="5" name="Content Placeholder 4">
            <a:extLst>
              <a:ext uri="{FF2B5EF4-FFF2-40B4-BE49-F238E27FC236}">
                <a16:creationId xmlns="" xmlns:a16="http://schemas.microsoft.com/office/drawing/2014/main" id="{BE11FCB4-6D8F-7D42-AE16-150F59BFEFC4}"/>
              </a:ext>
            </a:extLst>
          </p:cNvPr>
          <p:cNvSpPr>
            <a:spLocks noGrp="1"/>
          </p:cNvSpPr>
          <p:nvPr>
            <p:ph sz="quarter" idx="13"/>
          </p:nvPr>
        </p:nvSpPr>
        <p:spPr/>
        <p:txBody>
          <a:bodyPr>
            <a:normAutofit/>
          </a:bodyPr>
          <a:lstStyle/>
          <a:p>
            <a:r>
              <a:rPr lang="en-US" sz="4000" b="1" dirty="0">
                <a:solidFill>
                  <a:schemeClr val="tx1"/>
                </a:solidFill>
              </a:rPr>
              <a:t>Take Back the Law</a:t>
            </a:r>
          </a:p>
          <a:p>
            <a:r>
              <a:rPr lang="en-CA" sz="4000" dirty="0">
                <a:solidFill>
                  <a:schemeClr val="tx1"/>
                </a:solidFill>
              </a:rPr>
              <a:t>We must continue to work together to take back the law, to re-establish democratic lawmaking, access to information and dialogue at all levels, to re-store and protect the rights of all. </a:t>
            </a:r>
          </a:p>
        </p:txBody>
      </p:sp>
    </p:spTree>
    <p:extLst>
      <p:ext uri="{BB962C8B-B14F-4D97-AF65-F5344CB8AC3E}">
        <p14:creationId xmlns:p14="http://schemas.microsoft.com/office/powerpoint/2010/main" val="2868644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AC53BE2-CC0A-4B40-A711-BCDC2C237828}"/>
              </a:ext>
            </a:extLst>
          </p:cNvPr>
          <p:cNvSpPr>
            <a:spLocks noGrp="1"/>
          </p:cNvSpPr>
          <p:nvPr>
            <p:ph type="title"/>
          </p:nvPr>
        </p:nvSpPr>
        <p:spPr/>
        <p:txBody>
          <a:bodyPr>
            <a:noAutofit/>
          </a:bodyPr>
          <a:lstStyle/>
          <a:p>
            <a:r>
              <a:rPr lang="en-US" sz="4000" b="1" dirty="0">
                <a:solidFill>
                  <a:schemeClr val="tx1"/>
                </a:solidFill>
              </a:rPr>
              <a:t>Conclusion</a:t>
            </a:r>
            <a:endParaRPr lang="en-US" sz="3600" b="1" dirty="0">
              <a:solidFill>
                <a:schemeClr val="tx1"/>
              </a:solidFill>
            </a:endParaRPr>
          </a:p>
        </p:txBody>
      </p:sp>
      <p:sp>
        <p:nvSpPr>
          <p:cNvPr id="5" name="Content Placeholder 4">
            <a:extLst>
              <a:ext uri="{FF2B5EF4-FFF2-40B4-BE49-F238E27FC236}">
                <a16:creationId xmlns="" xmlns:a16="http://schemas.microsoft.com/office/drawing/2014/main" id="{BE11FCB4-6D8F-7D42-AE16-150F59BFEFC4}"/>
              </a:ext>
            </a:extLst>
          </p:cNvPr>
          <p:cNvSpPr>
            <a:spLocks noGrp="1"/>
          </p:cNvSpPr>
          <p:nvPr>
            <p:ph sz="quarter" idx="13"/>
          </p:nvPr>
        </p:nvSpPr>
        <p:spPr/>
        <p:txBody>
          <a:bodyPr>
            <a:normAutofit lnSpcReduction="10000"/>
          </a:bodyPr>
          <a:lstStyle/>
          <a:p>
            <a:r>
              <a:rPr lang="en-US" sz="4000" b="1" dirty="0">
                <a:solidFill>
                  <a:schemeClr val="tx1"/>
                </a:solidFill>
              </a:rPr>
              <a:t>Take Back the Law</a:t>
            </a:r>
          </a:p>
          <a:p>
            <a:r>
              <a:rPr lang="en-CA" sz="4000" dirty="0">
                <a:solidFill>
                  <a:schemeClr val="tx1"/>
                </a:solidFill>
              </a:rPr>
              <a:t>We must also work to gather and preserve evidence of wrong doing and pursue tribunals at all levels to determine and expose facts and recommend accountability for perpetrators, reparations for victims and measures to prevent recurrence.</a:t>
            </a:r>
            <a:endParaRPr lang="en-US" sz="4000" dirty="0">
              <a:solidFill>
                <a:schemeClr val="tx1"/>
              </a:solidFill>
            </a:endParaRPr>
          </a:p>
        </p:txBody>
      </p:sp>
    </p:spTree>
    <p:extLst>
      <p:ext uri="{BB962C8B-B14F-4D97-AF65-F5344CB8AC3E}">
        <p14:creationId xmlns:p14="http://schemas.microsoft.com/office/powerpoint/2010/main" val="28914360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AC53BE2-CC0A-4B40-A711-BCDC2C237828}"/>
              </a:ext>
            </a:extLst>
          </p:cNvPr>
          <p:cNvSpPr>
            <a:spLocks noGrp="1"/>
          </p:cNvSpPr>
          <p:nvPr>
            <p:ph type="title"/>
          </p:nvPr>
        </p:nvSpPr>
        <p:spPr/>
        <p:txBody>
          <a:bodyPr>
            <a:noAutofit/>
          </a:bodyPr>
          <a:lstStyle/>
          <a:p>
            <a:r>
              <a:rPr lang="en-US" sz="4000" b="1" dirty="0">
                <a:solidFill>
                  <a:schemeClr val="tx1"/>
                </a:solidFill>
              </a:rPr>
              <a:t>Conclusion</a:t>
            </a:r>
            <a:endParaRPr lang="en-US" sz="3600" b="1" dirty="0">
              <a:solidFill>
                <a:schemeClr val="tx1"/>
              </a:solidFill>
            </a:endParaRPr>
          </a:p>
        </p:txBody>
      </p:sp>
      <p:sp>
        <p:nvSpPr>
          <p:cNvPr id="5" name="Content Placeholder 4">
            <a:extLst>
              <a:ext uri="{FF2B5EF4-FFF2-40B4-BE49-F238E27FC236}">
                <a16:creationId xmlns="" xmlns:a16="http://schemas.microsoft.com/office/drawing/2014/main" id="{BE11FCB4-6D8F-7D42-AE16-150F59BFEFC4}"/>
              </a:ext>
            </a:extLst>
          </p:cNvPr>
          <p:cNvSpPr>
            <a:spLocks noGrp="1"/>
          </p:cNvSpPr>
          <p:nvPr>
            <p:ph sz="quarter" idx="13"/>
          </p:nvPr>
        </p:nvSpPr>
        <p:spPr/>
        <p:txBody>
          <a:bodyPr>
            <a:normAutofit fontScale="47500" lnSpcReduction="20000"/>
          </a:bodyPr>
          <a:lstStyle/>
          <a:p>
            <a:pPr>
              <a:lnSpc>
                <a:spcPct val="120000"/>
              </a:lnSpc>
            </a:pPr>
            <a:r>
              <a:rPr lang="en-US" sz="4000" dirty="0">
                <a:solidFill>
                  <a:schemeClr val="tx1"/>
                </a:solidFill>
              </a:rPr>
              <a:t>It is up to individuals and groups to find peaceful ways to work together to take back the law, re-establish democratic lawmaking, allow access to information and dialogue: to gather and preserve evidence of wrong-doing and pursue tribunals at all levels to determine and expose facts and recommend accountability for perpetrators, reparations for victims and measures to prevent recurrence. </a:t>
            </a:r>
          </a:p>
          <a:p>
            <a:pPr>
              <a:lnSpc>
                <a:spcPct val="120000"/>
              </a:lnSpc>
            </a:pPr>
            <a:r>
              <a:rPr lang="en-US" sz="4000" dirty="0">
                <a:solidFill>
                  <a:schemeClr val="tx1"/>
                </a:solidFill>
              </a:rPr>
              <a:t>The National Citizens Inquiry is collecting evidence, giving voice to victims, public access to suppressed information about the virus and the risk it posed, the products marketed as vaccines, treatments and prophylaxis not provided or denied and injuries suffered from mandates and policies. </a:t>
            </a:r>
          </a:p>
          <a:p>
            <a:pPr>
              <a:lnSpc>
                <a:spcPct val="120000"/>
              </a:lnSpc>
            </a:pPr>
            <a:r>
              <a:rPr lang="en-US" sz="4000" dirty="0">
                <a:solidFill>
                  <a:schemeClr val="tx1"/>
                </a:solidFill>
              </a:rPr>
              <a:t>In BC health care workers and others from throughout the province are in Victoria to voice their opposition to the </a:t>
            </a:r>
            <a:r>
              <a:rPr lang="en-US" sz="4000" i="1" dirty="0">
                <a:solidFill>
                  <a:schemeClr val="tx1"/>
                </a:solidFill>
              </a:rPr>
              <a:t>Health Professions and Occupations Act </a:t>
            </a:r>
            <a:r>
              <a:rPr lang="en-US" sz="4000" dirty="0">
                <a:solidFill>
                  <a:schemeClr val="tx1"/>
                </a:solidFill>
              </a:rPr>
              <a:t>and support the presentation to the Legislative Assembly of a Petition opposing the Act. </a:t>
            </a:r>
          </a:p>
          <a:p>
            <a:pPr>
              <a:lnSpc>
                <a:spcPct val="120000"/>
              </a:lnSpc>
            </a:pPr>
            <a:r>
              <a:rPr lang="en-US" sz="4000" dirty="0">
                <a:solidFill>
                  <a:schemeClr val="tx1"/>
                </a:solidFill>
              </a:rPr>
              <a:t>As observed in previous testimony the work that must be done “is already underway.” </a:t>
            </a:r>
          </a:p>
        </p:txBody>
      </p:sp>
    </p:spTree>
    <p:extLst>
      <p:ext uri="{BB962C8B-B14F-4D97-AF65-F5344CB8AC3E}">
        <p14:creationId xmlns:p14="http://schemas.microsoft.com/office/powerpoint/2010/main" val="2876686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74456B4-CC33-E6AD-3FC4-D282E8B922B4}"/>
              </a:ext>
            </a:extLst>
          </p:cNvPr>
          <p:cNvSpPr>
            <a:spLocks noGrp="1"/>
          </p:cNvSpPr>
          <p:nvPr>
            <p:ph type="title"/>
          </p:nvPr>
        </p:nvSpPr>
        <p:spPr>
          <a:xfrm>
            <a:off x="686834" y="1153572"/>
            <a:ext cx="3200400" cy="4461163"/>
          </a:xfrm>
        </p:spPr>
        <p:txBody>
          <a:bodyPr vert="horz" lIns="91440" tIns="45720" rIns="91440" bIns="45720" rtlCol="0" anchor="ctr">
            <a:normAutofit/>
          </a:bodyPr>
          <a:lstStyle/>
          <a:p>
            <a:pPr marR="0"/>
            <a:r>
              <a:rPr lang="en-US" b="0" i="0" u="none" strike="noStrike" kern="1200" baseline="0" dirty="0">
                <a:solidFill>
                  <a:srgbClr val="FFFFFF"/>
                </a:solidFill>
                <a:latin typeface="+mj-lt"/>
                <a:ea typeface="+mj-ea"/>
                <a:cs typeface="+mj-cs"/>
              </a:rPr>
              <a:t>The need to combat impunity</a:t>
            </a:r>
          </a:p>
        </p:txBody>
      </p:sp>
      <p:sp>
        <p:nvSpPr>
          <p:cNvPr id="13" name="Arc 12">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 xmlns:a16="http://schemas.microsoft.com/office/drawing/2014/main" id="{B9C7ED1A-38DB-FEC7-D28C-95D0722B518D}"/>
              </a:ext>
            </a:extLst>
          </p:cNvPr>
          <p:cNvSpPr>
            <a:spLocks noGrp="1"/>
          </p:cNvSpPr>
          <p:nvPr>
            <p:ph type="body" idx="1"/>
          </p:nvPr>
        </p:nvSpPr>
        <p:spPr>
          <a:xfrm>
            <a:off x="6828515" y="569856"/>
            <a:ext cx="5251636" cy="2158054"/>
          </a:xfrm>
        </p:spPr>
        <p:txBody>
          <a:bodyPr vert="horz" lIns="91440" tIns="45720" rIns="91440" bIns="45720" rtlCol="0" anchor="ctr">
            <a:normAutofit/>
          </a:bodyPr>
          <a:lstStyle/>
          <a:p>
            <a:pPr marL="66040" marR="243840" indent="0">
              <a:buNone/>
            </a:pPr>
            <a:r>
              <a:rPr lang="en-US" sz="2200" i="1" dirty="0">
                <a:effectLst/>
                <a:latin typeface="Segoe UI" panose="020B0502040204020203" pitchFamily="34" charset="0"/>
                <a:cs typeface="Segoe UI" panose="020B0502040204020203" pitchFamily="34" charset="0"/>
              </a:rPr>
              <a:t>“A system which is based on the bodies of victims who still await justice to rest in peace is an illegitimate system condemned to suffer eventually the same fate.”</a:t>
            </a:r>
            <a:r>
              <a:rPr lang="en-US" sz="2200" i="1" baseline="30000" dirty="0">
                <a:effectLst/>
                <a:latin typeface="Segoe UI" panose="020B0502040204020203" pitchFamily="34" charset="0"/>
                <a:cs typeface="Segoe UI" panose="020B0502040204020203" pitchFamily="34" charset="0"/>
              </a:rPr>
              <a:t>15</a:t>
            </a:r>
            <a:endParaRPr lang="en-US" sz="2200" baseline="30000" dirty="0">
              <a:effectLst/>
              <a:latin typeface="Segoe UI" panose="020B0502040204020203" pitchFamily="34" charset="0"/>
              <a:cs typeface="Segoe UI" panose="020B0502040204020203" pitchFamily="34" charset="0"/>
            </a:endParaRPr>
          </a:p>
        </p:txBody>
      </p:sp>
      <p:sp>
        <p:nvSpPr>
          <p:cNvPr id="4" name="TextBox 3">
            <a:extLst>
              <a:ext uri="{FF2B5EF4-FFF2-40B4-BE49-F238E27FC236}">
                <a16:creationId xmlns="" xmlns:a16="http://schemas.microsoft.com/office/drawing/2014/main" id="{2C7E5527-8DAD-BF64-72F2-178395BB2734}"/>
              </a:ext>
            </a:extLst>
          </p:cNvPr>
          <p:cNvSpPr txBox="1"/>
          <p:nvPr/>
        </p:nvSpPr>
        <p:spPr>
          <a:xfrm>
            <a:off x="85876" y="5726205"/>
            <a:ext cx="12106124" cy="1384995"/>
          </a:xfrm>
          <a:prstGeom prst="rect">
            <a:avLst/>
          </a:prstGeom>
          <a:noFill/>
        </p:spPr>
        <p:txBody>
          <a:bodyPr wrap="square" rtlCol="0">
            <a:spAutoFit/>
          </a:bodyPr>
          <a:lstStyle/>
          <a:p>
            <a:pPr marL="0" indent="0">
              <a:spcAft>
                <a:spcPts val="600"/>
              </a:spcAft>
              <a:buNone/>
            </a:pPr>
            <a:r>
              <a:rPr lang="en-CA" sz="1500" baseline="30000" dirty="0">
                <a:effectLst/>
                <a:latin typeface="Segoe UI" panose="020B0502040204020203" pitchFamily="34" charset="0"/>
                <a:ea typeface="Calibri" panose="020F0502020204030204" pitchFamily="34" charset="0"/>
                <a:cs typeface="Segoe UI" panose="020B0502040204020203" pitchFamily="34" charset="0"/>
              </a:rPr>
              <a:t>15</a:t>
            </a:r>
            <a:r>
              <a:rPr lang="es-ES" sz="1500" dirty="0">
                <a:effectLst/>
                <a:latin typeface="Segoe UI" panose="020B0502040204020203" pitchFamily="34" charset="0"/>
                <a:ea typeface="Calibri" panose="020F0502020204030204" pitchFamily="34" charset="0"/>
                <a:cs typeface="Segoe UI" panose="020B0502040204020203" pitchFamily="34" charset="0"/>
              </a:rPr>
              <a:t>Baltasar </a:t>
            </a:r>
            <a:r>
              <a:rPr lang="en-CA" sz="1500" dirty="0">
                <a:effectLst/>
                <a:latin typeface="Segoe UI" panose="020B0502040204020203" pitchFamily="34" charset="0"/>
                <a:ea typeface="Calibri" panose="020F0502020204030204" pitchFamily="34" charset="0"/>
                <a:cs typeface="Segoe UI" panose="020B0502040204020203" pitchFamily="34" charset="0"/>
              </a:rPr>
              <a:t>Garzón</a:t>
            </a:r>
            <a:r>
              <a:rPr lang="es-ES" sz="1500" dirty="0">
                <a:effectLst/>
                <a:latin typeface="Segoe UI" panose="020B0502040204020203" pitchFamily="34" charset="0"/>
                <a:ea typeface="Calibri" panose="020F0502020204030204" pitchFamily="34" charset="0"/>
                <a:cs typeface="Segoe UI" panose="020B0502040204020203" pitchFamily="34" charset="0"/>
              </a:rPr>
              <a:t>, </a:t>
            </a:r>
            <a:r>
              <a:rPr lang="es-ES" sz="1500" i="1" dirty="0">
                <a:effectLst/>
                <a:latin typeface="Segoe UI" panose="020B0502040204020203" pitchFamily="34" charset="0"/>
                <a:ea typeface="Calibri" panose="020F0502020204030204" pitchFamily="34" charset="0"/>
                <a:cs typeface="Segoe UI" panose="020B0502040204020203" pitchFamily="34" charset="0"/>
              </a:rPr>
              <a:t>Un Munda sin Miedo, R</a:t>
            </a:r>
            <a:r>
              <a:rPr lang="es-ES" sz="1500" dirty="0">
                <a:effectLst/>
                <a:latin typeface="Segoe UI" panose="020B0502040204020203" pitchFamily="34" charset="0"/>
                <a:ea typeface="Calibri" panose="020F0502020204030204" pitchFamily="34" charset="0"/>
                <a:cs typeface="Segoe UI" panose="020B0502040204020203" pitchFamily="34" charset="0"/>
              </a:rPr>
              <a:t>andom House Mondadori 2005, p. 171. </a:t>
            </a:r>
            <a:r>
              <a:rPr lang="en-CA" sz="1500" dirty="0">
                <a:effectLst/>
                <a:latin typeface="Segoe UI" panose="020B0502040204020203" pitchFamily="34" charset="0"/>
                <a:ea typeface="Calibri" panose="020F0502020204030204" pitchFamily="34" charset="0"/>
                <a:cs typeface="Segoe UI" panose="020B0502040204020203" pitchFamily="34" charset="0"/>
              </a:rPr>
              <a:t>Translated and referred to by Peter Burbidge, </a:t>
            </a:r>
            <a:r>
              <a:rPr lang="en-CA" sz="1500" i="1" dirty="0">
                <a:effectLst/>
                <a:latin typeface="Segoe UI" panose="020B0502040204020203" pitchFamily="34" charset="0"/>
                <a:ea typeface="Calibri" panose="020F0502020204030204" pitchFamily="34" charset="0"/>
                <a:cs typeface="Segoe UI" panose="020B0502040204020203" pitchFamily="34" charset="0"/>
              </a:rPr>
              <a:t>Waking the Dead of the Spanish Civil War – Judge Baltasar Garzón and the Spanish Law of Historical Memory, </a:t>
            </a:r>
            <a:r>
              <a:rPr lang="en-CA" sz="1500" dirty="0">
                <a:effectLst/>
                <a:latin typeface="Segoe UI" panose="020B0502040204020203" pitchFamily="34" charset="0"/>
                <a:ea typeface="Calibri" panose="020F0502020204030204" pitchFamily="34" charset="0"/>
                <a:cs typeface="Segoe UI" panose="020B0502040204020203" pitchFamily="34" charset="0"/>
              </a:rPr>
              <a:t>University of Westminster School of Law, Research Paper No. 10-30</a:t>
            </a:r>
            <a:r>
              <a:rPr lang="en-CA" sz="1500" i="1" dirty="0">
                <a:effectLst/>
                <a:latin typeface="Segoe UI" panose="020B0502040204020203" pitchFamily="34" charset="0"/>
                <a:ea typeface="Calibri" panose="020F0502020204030204" pitchFamily="34" charset="0"/>
                <a:cs typeface="Segoe UI" panose="020B0502040204020203" pitchFamily="34" charset="0"/>
              </a:rPr>
              <a:t>. </a:t>
            </a:r>
            <a:r>
              <a:rPr lang="en-CA" sz="1500" dirty="0">
                <a:effectLst/>
                <a:latin typeface="Segoe UI" panose="020B0502040204020203" pitchFamily="34" charset="0"/>
                <a:ea typeface="Calibri" panose="020F0502020204030204" pitchFamily="34" charset="0"/>
                <a:cs typeface="Segoe UI" panose="020B0502040204020203" pitchFamily="34" charset="0"/>
              </a:rPr>
              <a:t> </a:t>
            </a:r>
          </a:p>
          <a:p>
            <a:pPr marL="0" indent="0">
              <a:spcAft>
                <a:spcPts val="600"/>
              </a:spcAft>
              <a:buNone/>
            </a:pPr>
            <a:r>
              <a:rPr lang="en-CA" sz="1500" baseline="30000" dirty="0">
                <a:effectLst/>
                <a:latin typeface="Segoe UI" panose="020B0502040204020203" pitchFamily="34" charset="0"/>
                <a:ea typeface="Calibri" panose="020F0502020204030204" pitchFamily="34" charset="0"/>
                <a:cs typeface="Segoe UI" panose="020B0502040204020203" pitchFamily="34" charset="0"/>
              </a:rPr>
              <a:t>16</a:t>
            </a:r>
            <a:r>
              <a:rPr lang="en-CA" sz="1500" dirty="0">
                <a:effectLst/>
                <a:latin typeface="Segoe UI" panose="020B0502040204020203" pitchFamily="34" charset="0"/>
                <a:ea typeface="Calibri" panose="020F0502020204030204" pitchFamily="34" charset="0"/>
                <a:cs typeface="Segoe UI" panose="020B0502040204020203" pitchFamily="34" charset="0"/>
              </a:rPr>
              <a:t>Ben Ferencz, Chief US prosecutor at the Nuremberg Trials. </a:t>
            </a:r>
          </a:p>
          <a:p>
            <a:pPr>
              <a:spcAft>
                <a:spcPts val="600"/>
              </a:spcAft>
            </a:pPr>
            <a:endParaRPr lang="en-CA" sz="1400" dirty="0"/>
          </a:p>
        </p:txBody>
      </p:sp>
      <p:cxnSp>
        <p:nvCxnSpPr>
          <p:cNvPr id="5" name="Straight Connector 4">
            <a:extLst>
              <a:ext uri="{FF2B5EF4-FFF2-40B4-BE49-F238E27FC236}">
                <a16:creationId xmlns="" xmlns:a16="http://schemas.microsoft.com/office/drawing/2014/main" id="{A1DBFCAB-6015-DE64-A71B-F8D626198445}"/>
              </a:ext>
            </a:extLst>
          </p:cNvPr>
          <p:cNvCxnSpPr>
            <a:cxnSpLocks/>
          </p:cNvCxnSpPr>
          <p:nvPr/>
        </p:nvCxnSpPr>
        <p:spPr>
          <a:xfrm>
            <a:off x="138782" y="5764678"/>
            <a:ext cx="9934848"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 xmlns:a16="http://schemas.microsoft.com/office/drawing/2014/main" id="{20BF5A6F-131A-184B-8378-8EE9FFC3CF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2262" y="3601712"/>
            <a:ext cx="1739900" cy="1155700"/>
          </a:xfrm>
          <a:prstGeom prst="rect">
            <a:avLst/>
          </a:prstGeom>
        </p:spPr>
      </p:pic>
      <p:pic>
        <p:nvPicPr>
          <p:cNvPr id="10" name="Picture 9">
            <a:extLst>
              <a:ext uri="{FF2B5EF4-FFF2-40B4-BE49-F238E27FC236}">
                <a16:creationId xmlns="" xmlns:a16="http://schemas.microsoft.com/office/drawing/2014/main" id="{D8F15037-CA69-FA4D-850F-13E01B0871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2262" y="569856"/>
            <a:ext cx="1346200" cy="1511300"/>
          </a:xfrm>
          <a:prstGeom prst="rect">
            <a:avLst/>
          </a:prstGeom>
        </p:spPr>
      </p:pic>
      <p:sp>
        <p:nvSpPr>
          <p:cNvPr id="12" name="TextBox 11">
            <a:extLst>
              <a:ext uri="{FF2B5EF4-FFF2-40B4-BE49-F238E27FC236}">
                <a16:creationId xmlns="" xmlns:a16="http://schemas.microsoft.com/office/drawing/2014/main" id="{47D69B21-FFB3-B741-8B15-74C062713BA6}"/>
              </a:ext>
            </a:extLst>
          </p:cNvPr>
          <p:cNvSpPr txBox="1"/>
          <p:nvPr/>
        </p:nvSpPr>
        <p:spPr>
          <a:xfrm>
            <a:off x="4490173" y="2196776"/>
            <a:ext cx="2362296" cy="923330"/>
          </a:xfrm>
          <a:prstGeom prst="rect">
            <a:avLst/>
          </a:prstGeom>
          <a:noFill/>
        </p:spPr>
        <p:txBody>
          <a:bodyPr wrap="square" rtlCol="0">
            <a:spAutoFit/>
          </a:bodyPr>
          <a:lstStyle/>
          <a:p>
            <a:r>
              <a:rPr lang="en-US" b="1" dirty="0">
                <a:latin typeface="Segoe UI" panose="020B0502040204020203" pitchFamily="34" charset="0"/>
                <a:cs typeface="Segoe UI" panose="020B0502040204020203" pitchFamily="34" charset="0"/>
              </a:rPr>
              <a:t>Baltasar Garzón</a:t>
            </a:r>
          </a:p>
          <a:p>
            <a:r>
              <a:rPr lang="en-CA" dirty="0"/>
              <a:t>Former judge of the Spanish National Court</a:t>
            </a:r>
            <a:endParaRPr lang="en-US" dirty="0"/>
          </a:p>
        </p:txBody>
      </p:sp>
      <p:sp>
        <p:nvSpPr>
          <p:cNvPr id="14" name="TextBox 13">
            <a:extLst>
              <a:ext uri="{FF2B5EF4-FFF2-40B4-BE49-F238E27FC236}">
                <a16:creationId xmlns="" xmlns:a16="http://schemas.microsoft.com/office/drawing/2014/main" id="{28017C93-6581-1F48-8153-9CBA2C693408}"/>
              </a:ext>
            </a:extLst>
          </p:cNvPr>
          <p:cNvSpPr txBox="1"/>
          <p:nvPr/>
        </p:nvSpPr>
        <p:spPr>
          <a:xfrm>
            <a:off x="4493182" y="4841348"/>
            <a:ext cx="2695254" cy="923330"/>
          </a:xfrm>
          <a:prstGeom prst="rect">
            <a:avLst/>
          </a:prstGeom>
          <a:noFill/>
        </p:spPr>
        <p:txBody>
          <a:bodyPr wrap="square" rtlCol="0">
            <a:spAutoFit/>
          </a:bodyPr>
          <a:lstStyle/>
          <a:p>
            <a:r>
              <a:rPr lang="en-US" b="1" dirty="0"/>
              <a:t>Ben Ferencz</a:t>
            </a:r>
          </a:p>
          <a:p>
            <a:r>
              <a:rPr lang="en-US" b="1" dirty="0"/>
              <a:t>(1920-2023)</a:t>
            </a:r>
          </a:p>
          <a:p>
            <a:r>
              <a:rPr lang="en-US" dirty="0"/>
              <a:t>American Lawyer</a:t>
            </a:r>
          </a:p>
        </p:txBody>
      </p:sp>
      <p:sp>
        <p:nvSpPr>
          <p:cNvPr id="15" name="TextBox 14">
            <a:extLst>
              <a:ext uri="{FF2B5EF4-FFF2-40B4-BE49-F238E27FC236}">
                <a16:creationId xmlns="" xmlns:a16="http://schemas.microsoft.com/office/drawing/2014/main" id="{CE242926-A97B-5D4A-9BE8-7D0D97FA5B78}"/>
              </a:ext>
            </a:extLst>
          </p:cNvPr>
          <p:cNvSpPr txBox="1"/>
          <p:nvPr/>
        </p:nvSpPr>
        <p:spPr>
          <a:xfrm>
            <a:off x="6828515" y="3551265"/>
            <a:ext cx="5029273" cy="1446550"/>
          </a:xfrm>
          <a:prstGeom prst="rect">
            <a:avLst/>
          </a:prstGeom>
          <a:noFill/>
        </p:spPr>
        <p:txBody>
          <a:bodyPr wrap="square" rtlCol="0">
            <a:spAutoFit/>
          </a:bodyPr>
          <a:lstStyle/>
          <a:p>
            <a:pPr marL="66040" marR="243840" indent="0">
              <a:buNone/>
            </a:pPr>
            <a:r>
              <a:rPr lang="en-US" sz="2200" i="1" dirty="0">
                <a:latin typeface="Segoe UI" panose="020B0502040204020203" pitchFamily="34" charset="0"/>
                <a:cs typeface="Segoe UI" panose="020B0502040204020203" pitchFamily="34" charset="0"/>
              </a:rPr>
              <a:t>“Death was their tool and life their toy. If these men be immune, then law has lost its meaning, and man must live in fear.”</a:t>
            </a:r>
            <a:r>
              <a:rPr lang="en-US" sz="2200" i="1" baseline="30000" dirty="0">
                <a:latin typeface="Segoe UI" panose="020B0502040204020203" pitchFamily="34" charset="0"/>
                <a:cs typeface="Segoe UI" panose="020B0502040204020203" pitchFamily="34" charset="0"/>
              </a:rPr>
              <a:t>16</a:t>
            </a:r>
            <a:endParaRPr lang="en-US" sz="2200" baseline="30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661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752BE3-6497-24FB-A407-87DB7B17B642}"/>
              </a:ext>
            </a:extLst>
          </p:cNvPr>
          <p:cNvSpPr>
            <a:spLocks noGrp="1"/>
          </p:cNvSpPr>
          <p:nvPr>
            <p:ph type="title"/>
          </p:nvPr>
        </p:nvSpPr>
        <p:spPr/>
        <p:txBody>
          <a:bodyPr>
            <a:noAutofit/>
          </a:bodyPr>
          <a:lstStyle/>
          <a:p>
            <a:pPr marR="0" rtl="0"/>
            <a:r>
              <a:rPr lang="en-US" sz="4000" b="1" i="0" u="none" strike="noStrike" baseline="0" dirty="0">
                <a:solidFill>
                  <a:schemeClr val="tx1"/>
                </a:solidFill>
                <a:latin typeface="Segoe UI" panose="020B0502040204020203" pitchFamily="34" charset="0"/>
              </a:rPr>
              <a:t>A.1	</a:t>
            </a:r>
            <a:r>
              <a:rPr lang="en-US" sz="4000" b="1" i="0" u="none" strike="noStrike" dirty="0" smtClean="0">
                <a:solidFill>
                  <a:schemeClr val="tx1"/>
                </a:solidFill>
                <a:latin typeface="Segoe UI" panose="020B0502040204020203" pitchFamily="34" charset="0"/>
              </a:rPr>
              <a:t>Restrictions of Rights Unlawful</a:t>
            </a:r>
            <a:endParaRPr lang="en-US" sz="4000" b="1" i="0" u="none" strike="noStrike" baseline="0" dirty="0">
              <a:solidFill>
                <a:schemeClr val="tx1"/>
              </a:solidFill>
              <a:latin typeface="Segoe UI" panose="020B0502040204020203" pitchFamily="34" charset="0"/>
            </a:endParaRPr>
          </a:p>
        </p:txBody>
      </p:sp>
      <p:sp>
        <p:nvSpPr>
          <p:cNvPr id="3" name="Text Placeholder 2">
            <a:extLst>
              <a:ext uri="{FF2B5EF4-FFF2-40B4-BE49-F238E27FC236}">
                <a16:creationId xmlns="" xmlns:a16="http://schemas.microsoft.com/office/drawing/2014/main" id="{393F616D-C786-07F2-4F98-DC041F84940B}"/>
              </a:ext>
            </a:extLst>
          </p:cNvPr>
          <p:cNvSpPr>
            <a:spLocks noGrp="1"/>
          </p:cNvSpPr>
          <p:nvPr>
            <p:ph sz="quarter" idx="13"/>
          </p:nvPr>
        </p:nvSpPr>
        <p:spPr/>
        <p:txBody>
          <a:bodyPr>
            <a:normAutofit/>
          </a:bodyPr>
          <a:lstStyle/>
          <a:p>
            <a:r>
              <a:rPr lang="en-US" sz="2400" b="0" i="0" u="none" strike="noStrike" baseline="0" dirty="0">
                <a:solidFill>
                  <a:schemeClr val="tx1"/>
                </a:solidFill>
                <a:latin typeface="Segoe UI" panose="020B0502040204020203" pitchFamily="34" charset="0"/>
              </a:rPr>
              <a:t>Restrictions of rights </a:t>
            </a:r>
            <a:r>
              <a:rPr lang="en-US" sz="2400" dirty="0" smtClean="0">
                <a:solidFill>
                  <a:schemeClr val="tx1"/>
                </a:solidFill>
                <a:latin typeface="Segoe UI" panose="020B0502040204020203" pitchFamily="34" charset="0"/>
              </a:rPr>
              <a:t>were unlawful as: </a:t>
            </a:r>
          </a:p>
          <a:p>
            <a:pPr marL="342900" indent="-342900">
              <a:buFont typeface="Arial" panose="020B0604020202020204" pitchFamily="34" charset="0"/>
              <a:buChar char="•"/>
            </a:pPr>
            <a:r>
              <a:rPr lang="en-US" sz="2400" dirty="0" smtClean="0">
                <a:solidFill>
                  <a:schemeClr val="tx1"/>
                </a:solidFill>
                <a:latin typeface="Segoe UI" panose="020B0502040204020203" pitchFamily="34" charset="0"/>
              </a:rPr>
              <a:t>Non-compliant with requirements of lawfulness, legitimacy, proportionality and temporariness;</a:t>
            </a:r>
          </a:p>
          <a:p>
            <a:pPr marL="342900" indent="-342900">
              <a:buFont typeface="Arial" panose="020B0604020202020204" pitchFamily="34" charset="0"/>
              <a:buChar char="•"/>
            </a:pPr>
            <a:r>
              <a:rPr lang="en-US" sz="2400" dirty="0" smtClean="0">
                <a:solidFill>
                  <a:schemeClr val="tx1"/>
                </a:solidFill>
                <a:latin typeface="Segoe UI" panose="020B0502040204020203" pitchFamily="34" charset="0"/>
              </a:rPr>
              <a:t>Not supported by </a:t>
            </a:r>
            <a:r>
              <a:rPr lang="en-CA" sz="2400" dirty="0" smtClean="0"/>
              <a:t>the information </a:t>
            </a:r>
            <a:r>
              <a:rPr lang="en-CA" sz="2400" dirty="0"/>
              <a:t>and </a:t>
            </a:r>
            <a:r>
              <a:rPr lang="en-CA" sz="2400" dirty="0" smtClean="0"/>
              <a:t>debate </a:t>
            </a:r>
            <a:r>
              <a:rPr lang="en-CA" sz="2400" dirty="0"/>
              <a:t>necessary to </a:t>
            </a:r>
            <a:r>
              <a:rPr lang="en-CA" sz="2400"/>
              <a:t>assess </a:t>
            </a:r>
            <a:r>
              <a:rPr lang="en-CA" sz="2400" smtClean="0"/>
              <a:t>or </a:t>
            </a:r>
            <a:r>
              <a:rPr lang="en-CA" sz="2400" dirty="0"/>
              <a:t>contest the </a:t>
            </a:r>
            <a:r>
              <a:rPr lang="en-CA" sz="2400" dirty="0" smtClean="0"/>
              <a:t>risk or the lawfulness </a:t>
            </a:r>
            <a:r>
              <a:rPr lang="en-CA" sz="2400" dirty="0"/>
              <a:t>of the </a:t>
            </a:r>
            <a:r>
              <a:rPr lang="en-CA" sz="2400" dirty="0" smtClean="0"/>
              <a:t>mandates and to allow periodic review;</a:t>
            </a:r>
            <a:endParaRPr lang="en-US" sz="2400" dirty="0"/>
          </a:p>
          <a:p>
            <a:pPr marL="342900" marR="0" lvl="0" indent="-342900" rtl="0">
              <a:buFont typeface="Arial" panose="020B0604020202020204" pitchFamily="34" charset="0"/>
              <a:buChar char="•"/>
            </a:pPr>
            <a:r>
              <a:rPr lang="en-US" sz="2400" dirty="0" smtClean="0">
                <a:solidFill>
                  <a:schemeClr val="tx1"/>
                </a:solidFill>
                <a:latin typeface="Segoe UI" panose="020B0502040204020203" pitchFamily="34" charset="0"/>
              </a:rPr>
              <a:t>Applying to rights that can never be lawfully restricted; and,</a:t>
            </a:r>
          </a:p>
          <a:p>
            <a:pPr marL="342900" marR="0" lvl="0" indent="-342900" rtl="0">
              <a:buFont typeface="Arial" panose="020B0604020202020204" pitchFamily="34" charset="0"/>
              <a:buChar char="•"/>
            </a:pPr>
            <a:r>
              <a:rPr lang="en-US" sz="2400" dirty="0" smtClean="0">
                <a:solidFill>
                  <a:schemeClr val="tx1"/>
                </a:solidFill>
                <a:latin typeface="Segoe UI" panose="020B0502040204020203" pitchFamily="34" charset="0"/>
              </a:rPr>
              <a:t>Access to remedies to determine rights and prevent violations was effectively denied of inadequate.</a:t>
            </a:r>
          </a:p>
        </p:txBody>
      </p:sp>
    </p:spTree>
    <p:extLst>
      <p:ext uri="{BB962C8B-B14F-4D97-AF65-F5344CB8AC3E}">
        <p14:creationId xmlns:p14="http://schemas.microsoft.com/office/powerpoint/2010/main" val="603579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46DC11-D1ED-9534-88CF-79A67D6586E0}"/>
              </a:ext>
            </a:extLst>
          </p:cNvPr>
          <p:cNvSpPr>
            <a:spLocks noGrp="1"/>
          </p:cNvSpPr>
          <p:nvPr>
            <p:ph type="title"/>
          </p:nvPr>
        </p:nvSpPr>
        <p:spPr/>
        <p:txBody>
          <a:bodyPr>
            <a:noAutofit/>
          </a:bodyPr>
          <a:lstStyle/>
          <a:p>
            <a:r>
              <a:rPr lang="en-US" sz="3600" b="1" i="0" u="none" strike="noStrike" baseline="0" dirty="0" smtClean="0">
                <a:solidFill>
                  <a:schemeClr val="tx1"/>
                </a:solidFill>
                <a:latin typeface="Segoe UI" panose="020B0502040204020203" pitchFamily="34" charset="0"/>
              </a:rPr>
              <a:t>A.2 Democracy</a:t>
            </a:r>
            <a:r>
              <a:rPr lang="en-US" sz="3600" b="1" i="0" u="none" strike="noStrike" dirty="0" smtClean="0">
                <a:solidFill>
                  <a:schemeClr val="tx1"/>
                </a:solidFill>
                <a:latin typeface="Segoe UI" panose="020B0502040204020203" pitchFamily="34" charset="0"/>
              </a:rPr>
              <a:t> to Despotism</a:t>
            </a:r>
            <a:r>
              <a:rPr lang="en-US" sz="3600" b="1" i="0" u="none" strike="noStrike" baseline="0" dirty="0" smtClean="0">
                <a:solidFill>
                  <a:schemeClr val="tx1"/>
                </a:solidFill>
                <a:latin typeface="Segoe UI" panose="020B0502040204020203" pitchFamily="34" charset="0"/>
              </a:rPr>
              <a:t> </a:t>
            </a:r>
            <a:endParaRPr lang="en-CA" sz="3600" dirty="0"/>
          </a:p>
        </p:txBody>
      </p:sp>
      <p:sp>
        <p:nvSpPr>
          <p:cNvPr id="3" name="Content Placeholder 2">
            <a:extLst>
              <a:ext uri="{FF2B5EF4-FFF2-40B4-BE49-F238E27FC236}">
                <a16:creationId xmlns="" xmlns:a16="http://schemas.microsoft.com/office/drawing/2014/main" id="{373E4F9D-3EE0-538B-53F1-3FD474DF0674}"/>
              </a:ext>
            </a:extLst>
          </p:cNvPr>
          <p:cNvSpPr>
            <a:spLocks noGrp="1"/>
          </p:cNvSpPr>
          <p:nvPr>
            <p:ph sz="quarter" idx="13"/>
          </p:nvPr>
        </p:nvSpPr>
        <p:spPr/>
        <p:txBody>
          <a:bodyPr/>
          <a:lstStyle/>
          <a:p>
            <a:r>
              <a:rPr lang="en-US" sz="2000" dirty="0">
                <a:solidFill>
                  <a:schemeClr val="tx1"/>
                </a:solidFill>
              </a:rPr>
              <a:t>These unlawful restrictions paved the way for further measures to destroy democratic governance and entrench authoritarian rule. Some examples the federal Agile Nations Charter that heralds easing of laws and procedures to speed up marketing and public consumption of corporate products, thereby increasing </a:t>
            </a:r>
            <a:r>
              <a:rPr lang="en-US" sz="2000" dirty="0" smtClean="0">
                <a:solidFill>
                  <a:schemeClr val="tx1"/>
                </a:solidFill>
              </a:rPr>
              <a:t>profits for corporations and </a:t>
            </a:r>
            <a:r>
              <a:rPr lang="en-US" sz="2000" dirty="0">
                <a:solidFill>
                  <a:schemeClr val="tx1"/>
                </a:solidFill>
              </a:rPr>
              <a:t>increasing harm to consumers. </a:t>
            </a:r>
          </a:p>
          <a:p>
            <a:endParaRPr lang="en-US" sz="2000" dirty="0">
              <a:solidFill>
                <a:schemeClr val="tx1"/>
              </a:solidFill>
            </a:endParaRPr>
          </a:p>
          <a:p>
            <a:r>
              <a:rPr lang="en-US" sz="2000" dirty="0">
                <a:solidFill>
                  <a:schemeClr val="tx1"/>
                </a:solidFill>
              </a:rPr>
              <a:t>The  </a:t>
            </a:r>
            <a:r>
              <a:rPr lang="en-US" sz="2000" i="1" dirty="0">
                <a:solidFill>
                  <a:schemeClr val="tx1"/>
                </a:solidFill>
              </a:rPr>
              <a:t>Health Professions and Occupations Act </a:t>
            </a:r>
            <a:r>
              <a:rPr lang="en-US" sz="2000" dirty="0">
                <a:solidFill>
                  <a:schemeClr val="tx1"/>
                </a:solidFill>
              </a:rPr>
              <a:t>will criminalize personalized health care, entrench despotic law making, create involuntary pharma markets through mandatory </a:t>
            </a:r>
            <a:r>
              <a:rPr lang="en-US" sz="2000" dirty="0" smtClean="0">
                <a:solidFill>
                  <a:schemeClr val="tx1"/>
                </a:solidFill>
              </a:rPr>
              <a:t>vaccination for health care workers, </a:t>
            </a:r>
            <a:r>
              <a:rPr lang="en-US" sz="2000" dirty="0">
                <a:solidFill>
                  <a:schemeClr val="tx1"/>
                </a:solidFill>
              </a:rPr>
              <a:t>violate freedom from ex post facto laws and allow laws and rules, adopted by any organization or government to become law in BC – this would allow adoption of the controversial amendments to the International Health Regulation. </a:t>
            </a:r>
          </a:p>
          <a:p>
            <a:endParaRPr lang="en-CA" dirty="0"/>
          </a:p>
        </p:txBody>
      </p:sp>
    </p:spTree>
    <p:extLst>
      <p:ext uri="{BB962C8B-B14F-4D97-AF65-F5344CB8AC3E}">
        <p14:creationId xmlns:p14="http://schemas.microsoft.com/office/powerpoint/2010/main" val="268892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55E018-1909-DE0F-B9D0-840B19E8F445}"/>
              </a:ext>
            </a:extLst>
          </p:cNvPr>
          <p:cNvSpPr>
            <a:spLocks noGrp="1"/>
          </p:cNvSpPr>
          <p:nvPr>
            <p:ph type="title"/>
          </p:nvPr>
        </p:nvSpPr>
        <p:spPr/>
        <p:txBody>
          <a:bodyPr>
            <a:noAutofit/>
          </a:bodyPr>
          <a:lstStyle/>
          <a:p>
            <a:pPr marR="0" rtl="0"/>
            <a:r>
              <a:rPr lang="en-US" sz="3600" b="1" i="0" u="none" strike="noStrike" baseline="0" dirty="0" smtClean="0">
                <a:solidFill>
                  <a:schemeClr val="tx1"/>
                </a:solidFill>
                <a:latin typeface="Segoe UI" panose="020B0502040204020203" pitchFamily="34" charset="0"/>
              </a:rPr>
              <a:t>A.3 </a:t>
            </a:r>
            <a:r>
              <a:rPr lang="en-US" sz="3600" b="1" i="0" u="none" strike="noStrike" baseline="0" dirty="0">
                <a:solidFill>
                  <a:schemeClr val="tx1"/>
                </a:solidFill>
                <a:latin typeface="Segoe UI" panose="020B0502040204020203" pitchFamily="34" charset="0"/>
              </a:rPr>
              <a:t>Rights to Informed Consent</a:t>
            </a:r>
          </a:p>
        </p:txBody>
      </p:sp>
      <p:sp>
        <p:nvSpPr>
          <p:cNvPr id="3" name="Text Placeholder 2">
            <a:extLst>
              <a:ext uri="{FF2B5EF4-FFF2-40B4-BE49-F238E27FC236}">
                <a16:creationId xmlns="" xmlns:a16="http://schemas.microsoft.com/office/drawing/2014/main" id="{A4B009BC-9355-B3CC-62E2-F2613B148A44}"/>
              </a:ext>
            </a:extLst>
          </p:cNvPr>
          <p:cNvSpPr>
            <a:spLocks noGrp="1"/>
          </p:cNvSpPr>
          <p:nvPr>
            <p:ph sz="quarter" idx="13"/>
          </p:nvPr>
        </p:nvSpPr>
        <p:spPr/>
        <p:txBody>
          <a:bodyPr>
            <a:noAutofit/>
          </a:bodyPr>
          <a:lstStyle/>
          <a:p>
            <a:pPr marR="0" lvl="0" rtl="0"/>
            <a:r>
              <a:rPr lang="en-US" sz="3200" b="1" i="0" u="none" strike="noStrike" baseline="0" dirty="0">
                <a:solidFill>
                  <a:schemeClr val="tx1"/>
                </a:solidFill>
              </a:rPr>
              <a:t>Rights to Health </a:t>
            </a:r>
          </a:p>
          <a:p>
            <a:pPr marR="0" lvl="1" rtl="0"/>
            <a:r>
              <a:rPr lang="en-US" sz="3200" b="0" i="0" u="none" strike="noStrike" baseline="0" dirty="0">
                <a:solidFill>
                  <a:schemeClr val="tx1"/>
                </a:solidFill>
              </a:rPr>
              <a:t>Informed consent to medical treatment and the right to refuse treatment and revoke consent (</a:t>
            </a:r>
            <a:r>
              <a:rPr lang="en-US" sz="3200" b="1" i="0" u="none" strike="noStrike" baseline="0" dirty="0">
                <a:solidFill>
                  <a:schemeClr val="tx1"/>
                </a:solidFill>
              </a:rPr>
              <a:t>informed consent</a:t>
            </a:r>
            <a:r>
              <a:rPr lang="en-US" sz="3200" b="0" i="0" u="none" strike="noStrike" baseline="0" dirty="0">
                <a:solidFill>
                  <a:schemeClr val="tx1"/>
                </a:solidFill>
              </a:rPr>
              <a:t>).</a:t>
            </a:r>
          </a:p>
          <a:p>
            <a:pPr marR="0" lvl="1" rtl="0"/>
            <a:r>
              <a:rPr lang="en-US" sz="3200" b="0" i="0" u="none" strike="noStrike" baseline="0" dirty="0">
                <a:solidFill>
                  <a:schemeClr val="tx1"/>
                </a:solidFill>
              </a:rPr>
              <a:t>Freedom from coercion or force to accept a medical treatment not voluntarily chosen (</a:t>
            </a:r>
            <a:r>
              <a:rPr lang="en-US" sz="3200" b="1" i="0" u="none" strike="noStrike" baseline="0" dirty="0">
                <a:solidFill>
                  <a:schemeClr val="tx1"/>
                </a:solidFill>
              </a:rPr>
              <a:t>freedom from coercion</a:t>
            </a:r>
            <a:r>
              <a:rPr lang="en-US" sz="3200" b="0" i="0" u="none" strike="noStrike" baseline="0" dirty="0">
                <a:solidFill>
                  <a:schemeClr val="tx1"/>
                </a:solidFill>
              </a:rPr>
              <a:t>).</a:t>
            </a:r>
          </a:p>
          <a:p>
            <a:pPr marR="0" lvl="1" rtl="0"/>
            <a:r>
              <a:rPr lang="en-US" sz="3200" b="0" i="0" u="none" strike="noStrike" baseline="0" dirty="0">
                <a:solidFill>
                  <a:schemeClr val="tx1"/>
                </a:solidFill>
              </a:rPr>
              <a:t>Freedom from non-consensual medical or scientific experimentation (</a:t>
            </a:r>
            <a:r>
              <a:rPr lang="en-US" sz="3200" b="1" i="0" u="none" strike="noStrike" baseline="0" dirty="0">
                <a:solidFill>
                  <a:schemeClr val="tx1"/>
                </a:solidFill>
              </a:rPr>
              <a:t>freedom from experimentation</a:t>
            </a:r>
            <a:r>
              <a:rPr lang="en-US" sz="3200" b="0" i="0" u="none" strike="noStrike" baseline="0" dirty="0">
                <a:solidFill>
                  <a:schemeClr val="tx1"/>
                </a:solidFill>
              </a:rPr>
              <a:t>).</a:t>
            </a:r>
          </a:p>
        </p:txBody>
      </p:sp>
    </p:spTree>
    <p:extLst>
      <p:ext uri="{BB962C8B-B14F-4D97-AF65-F5344CB8AC3E}">
        <p14:creationId xmlns:p14="http://schemas.microsoft.com/office/powerpoint/2010/main" val="2596364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B9E63B-C4B2-A407-C609-49990D426DD2}"/>
              </a:ext>
            </a:extLst>
          </p:cNvPr>
          <p:cNvSpPr>
            <a:spLocks noGrp="1"/>
          </p:cNvSpPr>
          <p:nvPr>
            <p:ph type="title"/>
          </p:nvPr>
        </p:nvSpPr>
        <p:spPr>
          <a:xfrm>
            <a:off x="444500" y="485370"/>
            <a:ext cx="11892939" cy="557784"/>
          </a:xfrm>
        </p:spPr>
        <p:txBody>
          <a:bodyPr>
            <a:noAutofit/>
          </a:bodyPr>
          <a:lstStyle/>
          <a:p>
            <a:pPr marR="0" rtl="0"/>
            <a:r>
              <a:rPr lang="en-US" sz="2600" b="1" i="0" u="none" strike="noStrike" baseline="0" dirty="0" smtClean="0">
                <a:solidFill>
                  <a:schemeClr val="tx1"/>
                </a:solidFill>
                <a:latin typeface="Segoe UI" panose="020B0502040204020203" pitchFamily="34" charset="0"/>
              </a:rPr>
              <a:t>A.4 </a:t>
            </a:r>
            <a:r>
              <a:rPr lang="en-US" sz="2600" b="1" i="0" u="none" strike="noStrike" baseline="0" dirty="0">
                <a:solidFill>
                  <a:schemeClr val="tx1"/>
                </a:solidFill>
                <a:latin typeface="Segoe UI" panose="020B0502040204020203" pitchFamily="34" charset="0"/>
              </a:rPr>
              <a:t>Some IHRL Guarantees of Rights Violated by Mandates</a:t>
            </a:r>
          </a:p>
        </p:txBody>
      </p:sp>
      <p:sp>
        <p:nvSpPr>
          <p:cNvPr id="3" name="Text Placeholder 2">
            <a:extLst>
              <a:ext uri="{FF2B5EF4-FFF2-40B4-BE49-F238E27FC236}">
                <a16:creationId xmlns="" xmlns:a16="http://schemas.microsoft.com/office/drawing/2014/main" id="{1DEA3B34-7697-2B64-C75F-BDE78670C318}"/>
              </a:ext>
            </a:extLst>
          </p:cNvPr>
          <p:cNvSpPr>
            <a:spLocks noGrp="1"/>
          </p:cNvSpPr>
          <p:nvPr>
            <p:ph sz="quarter" idx="13"/>
          </p:nvPr>
        </p:nvSpPr>
        <p:spPr>
          <a:xfrm>
            <a:off x="490728" y="1236617"/>
            <a:ext cx="11210543" cy="3733074"/>
          </a:xfrm>
        </p:spPr>
        <p:txBody>
          <a:bodyPr>
            <a:noAutofit/>
          </a:bodyPr>
          <a:lstStyle/>
          <a:p>
            <a:pPr marL="285750" marR="0" lvl="0" indent="-285750" rtl="0">
              <a:buFont typeface="Arial" panose="020B0604020202020204" pitchFamily="34" charset="0"/>
              <a:buChar char="•"/>
            </a:pPr>
            <a:r>
              <a:rPr lang="en-US" sz="2200" b="0" i="0" u="none" strike="noStrike" baseline="0" dirty="0">
                <a:solidFill>
                  <a:schemeClr val="tx1"/>
                </a:solidFill>
                <a:latin typeface="Segoe UI" panose="020B0502040204020203" pitchFamily="34" charset="0"/>
              </a:rPr>
              <a:t>Universal Declaration of Human Rights (</a:t>
            </a:r>
            <a:r>
              <a:rPr lang="en-US" sz="2200" b="1" i="0" u="none" strike="noStrike" baseline="0" dirty="0">
                <a:solidFill>
                  <a:schemeClr val="tx1"/>
                </a:solidFill>
                <a:latin typeface="Segoe UI" panose="020B0502040204020203" pitchFamily="34" charset="0"/>
              </a:rPr>
              <a:t>UDHR</a:t>
            </a:r>
            <a:r>
              <a:rPr lang="en-US" sz="2200" b="0" i="0" u="none" strike="noStrike" baseline="0" dirty="0">
                <a:solidFill>
                  <a:schemeClr val="tx1"/>
                </a:solidFill>
                <a:latin typeface="Segoe UI" panose="020B0502040204020203" pitchFamily="34" charset="0"/>
              </a:rPr>
              <a:t>)</a:t>
            </a:r>
            <a:r>
              <a:rPr lang="en-US" sz="2200" baseline="30000" dirty="0">
                <a:solidFill>
                  <a:schemeClr val="tx1"/>
                </a:solidFill>
                <a:latin typeface="Segoe UI" panose="020B0502040204020203" pitchFamily="34" charset="0"/>
              </a:rPr>
              <a:t>1</a:t>
            </a:r>
            <a:r>
              <a:rPr lang="en-US" sz="2200" b="0" i="0" u="none" strike="noStrike" baseline="0" dirty="0">
                <a:solidFill>
                  <a:schemeClr val="tx1"/>
                </a:solidFill>
                <a:latin typeface="Segoe UI" panose="020B0502040204020203" pitchFamily="34" charset="0"/>
              </a:rPr>
              <a:t> </a:t>
            </a:r>
          </a:p>
          <a:p>
            <a:pPr marL="285750" marR="0" lvl="0" indent="-285750" rtl="0">
              <a:buFont typeface="Arial" panose="020B0604020202020204" pitchFamily="34" charset="0"/>
              <a:buChar char="•"/>
            </a:pPr>
            <a:r>
              <a:rPr lang="en-US" sz="2200" b="0" i="0" u="none" strike="noStrike" baseline="0" dirty="0">
                <a:solidFill>
                  <a:schemeClr val="tx1"/>
                </a:solidFill>
                <a:latin typeface="Segoe UI" panose="020B0502040204020203" pitchFamily="34" charset="0"/>
              </a:rPr>
              <a:t>United Nations (UN) International Covenant on Civil and Political Rights (</a:t>
            </a:r>
            <a:r>
              <a:rPr lang="en-US" sz="2200" b="1" i="0" u="none" strike="noStrike" baseline="0" dirty="0">
                <a:solidFill>
                  <a:schemeClr val="tx1"/>
                </a:solidFill>
                <a:latin typeface="Segoe UI" panose="020B0502040204020203" pitchFamily="34" charset="0"/>
              </a:rPr>
              <a:t>ICCPR</a:t>
            </a:r>
            <a:r>
              <a:rPr lang="en-US" sz="2200" b="0" i="0" u="none" strike="noStrike" baseline="0" dirty="0">
                <a:solidFill>
                  <a:schemeClr val="tx1"/>
                </a:solidFill>
                <a:latin typeface="Segoe UI" panose="020B0502040204020203" pitchFamily="34" charset="0"/>
              </a:rPr>
              <a:t>)</a:t>
            </a:r>
            <a:r>
              <a:rPr lang="en-US" sz="2200" baseline="30000" dirty="0">
                <a:solidFill>
                  <a:schemeClr val="tx1"/>
                </a:solidFill>
                <a:latin typeface="Segoe UI" panose="020B0502040204020203" pitchFamily="34" charset="0"/>
              </a:rPr>
              <a:t>2</a:t>
            </a:r>
            <a:r>
              <a:rPr lang="en-US" sz="2200" b="0" i="0" u="none" strike="noStrike" baseline="0" dirty="0">
                <a:solidFill>
                  <a:schemeClr val="tx1"/>
                </a:solidFill>
                <a:latin typeface="Segoe UI" panose="020B0502040204020203" pitchFamily="34" charset="0"/>
              </a:rPr>
              <a:t>, </a:t>
            </a:r>
          </a:p>
          <a:p>
            <a:pPr marL="285750" indent="-285750">
              <a:buFont typeface="Arial" panose="020B0604020202020204" pitchFamily="34" charset="0"/>
              <a:buChar char="•"/>
            </a:pPr>
            <a:r>
              <a:rPr lang="en-US" sz="2200" dirty="0">
                <a:solidFill>
                  <a:schemeClr val="tx1"/>
                </a:solidFill>
                <a:latin typeface="Segoe UI" panose="020B0502040204020203" pitchFamily="34" charset="0"/>
              </a:rPr>
              <a:t>UN International Covenant on Economic, Social and Cultural Rights (</a:t>
            </a:r>
            <a:r>
              <a:rPr lang="en-US" sz="2200" b="1" dirty="0">
                <a:solidFill>
                  <a:schemeClr val="tx1"/>
                </a:solidFill>
                <a:latin typeface="Segoe UI" panose="020B0502040204020203" pitchFamily="34" charset="0"/>
              </a:rPr>
              <a:t>ICESCR</a:t>
            </a:r>
            <a:r>
              <a:rPr lang="en-US" sz="2200" dirty="0">
                <a:solidFill>
                  <a:schemeClr val="tx1"/>
                </a:solidFill>
                <a:latin typeface="Segoe UI" panose="020B0502040204020203" pitchFamily="34" charset="0"/>
              </a:rPr>
              <a:t>)</a:t>
            </a:r>
            <a:r>
              <a:rPr lang="en-US" sz="2200" baseline="30000" dirty="0">
                <a:solidFill>
                  <a:schemeClr val="tx1"/>
                </a:solidFill>
                <a:latin typeface="Segoe UI" panose="020B0502040204020203" pitchFamily="34" charset="0"/>
              </a:rPr>
              <a:t>3</a:t>
            </a:r>
            <a:r>
              <a:rPr lang="en-US" sz="2200" dirty="0">
                <a:solidFill>
                  <a:schemeClr val="tx1"/>
                </a:solidFill>
                <a:latin typeface="Segoe UI" panose="020B0502040204020203" pitchFamily="34" charset="0"/>
              </a:rPr>
              <a:t> </a:t>
            </a:r>
          </a:p>
          <a:p>
            <a:pPr marL="285750" marR="0" lvl="0" indent="-285750" rtl="0">
              <a:buFont typeface="Arial" panose="020B0604020202020204" pitchFamily="34" charset="0"/>
              <a:buChar char="•"/>
            </a:pPr>
            <a:r>
              <a:rPr lang="en-US" sz="2200" b="0" i="0" u="none" strike="noStrike" baseline="0" dirty="0">
                <a:solidFill>
                  <a:schemeClr val="tx1"/>
                </a:solidFill>
                <a:latin typeface="Segoe UI" panose="020B0502040204020203" pitchFamily="34" charset="0"/>
              </a:rPr>
              <a:t>UN Convention Against Torture and Other Cruel, Inhuman or Degrading Treatment or Punishment (</a:t>
            </a:r>
            <a:r>
              <a:rPr lang="en-US" sz="2200" b="1" i="0" u="none" strike="noStrike" baseline="0" dirty="0">
                <a:solidFill>
                  <a:schemeClr val="tx1"/>
                </a:solidFill>
                <a:latin typeface="Segoe UI" panose="020B0502040204020203" pitchFamily="34" charset="0"/>
              </a:rPr>
              <a:t>UNCAT</a:t>
            </a:r>
            <a:r>
              <a:rPr lang="en-US" sz="2200" b="0" i="0" u="none" strike="noStrike" baseline="0" dirty="0">
                <a:solidFill>
                  <a:schemeClr val="tx1"/>
                </a:solidFill>
                <a:latin typeface="Segoe UI" panose="020B0502040204020203" pitchFamily="34" charset="0"/>
              </a:rPr>
              <a:t>)</a:t>
            </a:r>
            <a:r>
              <a:rPr lang="en-US" sz="2200" baseline="30000" dirty="0">
                <a:solidFill>
                  <a:schemeClr val="tx1"/>
                </a:solidFill>
                <a:latin typeface="Segoe UI" panose="020B0502040204020203" pitchFamily="34" charset="0"/>
              </a:rPr>
              <a:t>4</a:t>
            </a:r>
            <a:r>
              <a:rPr lang="en-US" sz="2200" b="0" i="0" u="none" strike="noStrike" baseline="0" dirty="0">
                <a:solidFill>
                  <a:schemeClr val="tx1"/>
                </a:solidFill>
                <a:latin typeface="Segoe UI" panose="020B0502040204020203" pitchFamily="34" charset="0"/>
              </a:rPr>
              <a:t>, </a:t>
            </a:r>
          </a:p>
          <a:p>
            <a:pPr marL="285750" marR="0" lvl="0" indent="-285750" rtl="0">
              <a:buFont typeface="Arial" panose="020B0604020202020204" pitchFamily="34" charset="0"/>
              <a:buChar char="•"/>
            </a:pPr>
            <a:r>
              <a:rPr lang="en-US" sz="2200" b="0" i="0" u="none" strike="noStrike" baseline="0" dirty="0" smtClean="0">
                <a:solidFill>
                  <a:schemeClr val="tx1"/>
                </a:solidFill>
                <a:latin typeface="Segoe UI" panose="020B0502040204020203" pitchFamily="34" charset="0"/>
              </a:rPr>
              <a:t>American </a:t>
            </a:r>
            <a:r>
              <a:rPr lang="en-US" sz="2200" b="0" i="0" u="none" strike="noStrike" baseline="0" dirty="0">
                <a:solidFill>
                  <a:schemeClr val="tx1"/>
                </a:solidFill>
                <a:latin typeface="Segoe UI" panose="020B0502040204020203" pitchFamily="34" charset="0"/>
              </a:rPr>
              <a:t>Declaration on the Rights and Duties of Man (</a:t>
            </a:r>
            <a:r>
              <a:rPr lang="en-US" sz="2200" b="1" i="0" u="none" strike="noStrike" baseline="0" dirty="0">
                <a:solidFill>
                  <a:schemeClr val="tx1"/>
                </a:solidFill>
                <a:latin typeface="Segoe UI" panose="020B0502040204020203" pitchFamily="34" charset="0"/>
              </a:rPr>
              <a:t>ADRDM</a:t>
            </a:r>
            <a:r>
              <a:rPr lang="en-US" sz="2200" b="0" i="0" u="none" strike="noStrike" baseline="0" dirty="0">
                <a:solidFill>
                  <a:schemeClr val="tx1"/>
                </a:solidFill>
                <a:latin typeface="Segoe UI" panose="020B0502040204020203" pitchFamily="34" charset="0"/>
              </a:rPr>
              <a:t>)</a:t>
            </a:r>
            <a:r>
              <a:rPr lang="en-US" sz="2200" b="0" i="0" u="none" strike="noStrike" baseline="30000" dirty="0">
                <a:solidFill>
                  <a:schemeClr val="tx1"/>
                </a:solidFill>
                <a:latin typeface="Segoe UI" panose="020B0502040204020203" pitchFamily="34" charset="0"/>
              </a:rPr>
              <a:t>5</a:t>
            </a:r>
            <a:r>
              <a:rPr lang="en-US" sz="2200" b="0" i="0" u="none" strike="noStrike" baseline="0" dirty="0">
                <a:solidFill>
                  <a:schemeClr val="tx1"/>
                </a:solidFill>
                <a:latin typeface="Segoe UI" panose="020B0502040204020203" pitchFamily="34" charset="0"/>
              </a:rPr>
              <a:t>.  </a:t>
            </a:r>
          </a:p>
        </p:txBody>
      </p:sp>
      <p:cxnSp>
        <p:nvCxnSpPr>
          <p:cNvPr id="5" name="Straight Connector 4">
            <a:extLst>
              <a:ext uri="{FF2B5EF4-FFF2-40B4-BE49-F238E27FC236}">
                <a16:creationId xmlns="" xmlns:a16="http://schemas.microsoft.com/office/drawing/2014/main" id="{F72D269E-0791-34B1-63CD-8601EE7FDA04}"/>
              </a:ext>
            </a:extLst>
          </p:cNvPr>
          <p:cNvCxnSpPr>
            <a:cxnSpLocks/>
          </p:cNvCxnSpPr>
          <p:nvPr/>
        </p:nvCxnSpPr>
        <p:spPr>
          <a:xfrm>
            <a:off x="490728" y="5119325"/>
            <a:ext cx="10525392"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 xmlns:a16="http://schemas.microsoft.com/office/drawing/2014/main" id="{ED13DF86-8C47-BCA3-915D-8BFB53B731E4}"/>
              </a:ext>
            </a:extLst>
          </p:cNvPr>
          <p:cNvSpPr txBox="1"/>
          <p:nvPr/>
        </p:nvSpPr>
        <p:spPr>
          <a:xfrm>
            <a:off x="398574" y="5163154"/>
            <a:ext cx="11830494" cy="1754326"/>
          </a:xfrm>
          <a:prstGeom prst="rect">
            <a:avLst/>
          </a:prstGeom>
          <a:noFill/>
        </p:spPr>
        <p:txBody>
          <a:bodyPr wrap="square" rtlCol="0">
            <a:spAutoFit/>
          </a:bodyPr>
          <a:lstStyle/>
          <a:p>
            <a:pPr>
              <a:tabLst>
                <a:tab pos="4171950" algn="l"/>
              </a:tabLst>
            </a:pPr>
            <a:r>
              <a:rPr lang="en-US" sz="1200" baseline="30000" dirty="0"/>
              <a:t>1 </a:t>
            </a:r>
            <a:r>
              <a:rPr lang="en-US" sz="1200" i="1" dirty="0">
                <a:effectLst/>
                <a:ea typeface="Calibri" panose="020F0502020204030204" pitchFamily="34" charset="0"/>
              </a:rPr>
              <a:t>Universal Declaration of Human Rights</a:t>
            </a:r>
            <a:r>
              <a:rPr lang="en-US" sz="1200" dirty="0">
                <a:effectLst/>
                <a:ea typeface="Calibri" panose="020F0502020204030204" pitchFamily="34" charset="0"/>
              </a:rPr>
              <a:t>, GA Res. 217(III), UN GAOR, 3d Sess., Supp. No. 13, UN Doc. A/810 (1948).</a:t>
            </a:r>
            <a:endParaRPr lang="en-US" sz="1200" dirty="0">
              <a:effectLst/>
              <a:highlight>
                <a:srgbClr val="00FF00"/>
              </a:highlight>
              <a:ea typeface="Calibri" panose="020F0502020204030204" pitchFamily="34" charset="0"/>
              <a:cs typeface="Times New Roman" panose="02020603050405020304" pitchFamily="18" charset="0"/>
            </a:endParaRPr>
          </a:p>
          <a:p>
            <a:pPr>
              <a:tabLst>
                <a:tab pos="4171950" algn="l"/>
              </a:tabLst>
            </a:pPr>
            <a:r>
              <a:rPr lang="en-US" sz="1200" baseline="30000" dirty="0"/>
              <a:t>2 </a:t>
            </a:r>
            <a:r>
              <a:rPr lang="en-US" sz="1200" i="1" dirty="0">
                <a:effectLst/>
                <a:ea typeface="Calibri" panose="020F0502020204030204" pitchFamily="34" charset="0"/>
              </a:rPr>
              <a:t>International Covenant on Civil and Political Rights</a:t>
            </a:r>
            <a:r>
              <a:rPr lang="en-US" sz="1200" dirty="0">
                <a:effectLst/>
                <a:ea typeface="Calibri" panose="020F0502020204030204" pitchFamily="34" charset="0"/>
              </a:rPr>
              <a:t>, GA Res. 2200A(XXI), UN GAOR, 21</a:t>
            </a:r>
            <a:r>
              <a:rPr lang="en-US" sz="1200" baseline="30000" dirty="0">
                <a:effectLst/>
                <a:ea typeface="Calibri" panose="020F0502020204030204" pitchFamily="34" charset="0"/>
              </a:rPr>
              <a:t>st</a:t>
            </a:r>
            <a:r>
              <a:rPr lang="en-US" sz="1200" dirty="0">
                <a:effectLst/>
                <a:ea typeface="Calibri" panose="020F0502020204030204" pitchFamily="34" charset="0"/>
              </a:rPr>
              <a:t> Sess. (1966) (ICCPR) UN Treaty Series, vol. 999, at p. 171. ratified by Canada 24 June 1987.</a:t>
            </a:r>
            <a:r>
              <a:rPr lang="en-US" sz="1200" dirty="0">
                <a:solidFill>
                  <a:srgbClr val="191919"/>
                </a:solidFill>
                <a:effectLst/>
                <a:ea typeface="Calibri" panose="020F0502020204030204" pitchFamily="34" charset="0"/>
              </a:rPr>
              <a:t> </a:t>
            </a:r>
            <a:r>
              <a:rPr lang="en-US" sz="1200" u="sng" dirty="0">
                <a:solidFill>
                  <a:srgbClr val="0000FF"/>
                </a:solidFill>
                <a:effectLst/>
                <a:ea typeface="Calibri" panose="020F0502020204030204" pitchFamily="34" charset="0"/>
                <a:cs typeface="Times New Roman" panose="02020603050405020304" pitchFamily="18" charset="0"/>
                <a:hlinkClick r:id="rId2"/>
              </a:rPr>
              <a:t>173 State Parties</a:t>
            </a:r>
            <a:endParaRPr lang="en-US" sz="1200" dirty="0">
              <a:solidFill>
                <a:srgbClr val="292929"/>
              </a:solidFill>
            </a:endParaRPr>
          </a:p>
          <a:p>
            <a:r>
              <a:rPr lang="en-US" sz="1200" baseline="30000" dirty="0"/>
              <a:t>3 </a:t>
            </a:r>
            <a:r>
              <a:rPr lang="en-US" sz="1200" i="1" dirty="0">
                <a:effectLst/>
                <a:ea typeface="Calibri" panose="020F0502020204030204" pitchFamily="34" charset="0"/>
                <a:cs typeface="Times New Roman" panose="02020603050405020304" pitchFamily="18" charset="0"/>
              </a:rPr>
              <a:t>International Covenant on Economic, Social and Cultural Rights, </a:t>
            </a:r>
            <a:r>
              <a:rPr lang="en-US" sz="1200" dirty="0">
                <a:effectLst/>
                <a:ea typeface="Calibri" panose="020F0502020204030204" pitchFamily="34" charset="0"/>
                <a:cs typeface="Times New Roman" panose="02020603050405020304" pitchFamily="18" charset="0"/>
              </a:rPr>
              <a:t>16 December 1966, 993 UNTS 3, Can TS 1976 No. 46, 6 ILM 360 (entered into force 3 January 1976, accession by Canada 19 May 1976). </a:t>
            </a:r>
            <a:r>
              <a:rPr lang="en-US" sz="1200" u="sng" dirty="0">
                <a:solidFill>
                  <a:srgbClr val="0000FF"/>
                </a:solidFill>
                <a:effectLst/>
                <a:ea typeface="Calibri" panose="020F0502020204030204" pitchFamily="34" charset="0"/>
                <a:cs typeface="Times New Roman" panose="02020603050405020304" pitchFamily="18" charset="0"/>
                <a:hlinkClick r:id="rId2"/>
              </a:rPr>
              <a:t>171 State Parties</a:t>
            </a:r>
            <a:endParaRPr lang="en-US" sz="1200" u="sng" dirty="0">
              <a:solidFill>
                <a:srgbClr val="0000FF"/>
              </a:solidFill>
              <a:effectLst/>
              <a:ea typeface="Calibri" panose="020F0502020204030204" pitchFamily="34" charset="0"/>
              <a:cs typeface="Times New Roman" panose="02020603050405020304" pitchFamily="18" charset="0"/>
            </a:endParaRPr>
          </a:p>
          <a:p>
            <a:r>
              <a:rPr lang="en-US" sz="1200" baseline="30000" dirty="0"/>
              <a:t>4 </a:t>
            </a:r>
            <a:r>
              <a:rPr lang="en-US" sz="1200" i="1" dirty="0">
                <a:effectLst/>
                <a:ea typeface="Calibri" panose="020F0502020204030204" pitchFamily="34" charset="0"/>
                <a:cs typeface="Times New Roman" panose="02020603050405020304" pitchFamily="18" charset="0"/>
              </a:rPr>
              <a:t>Convention Against Torture and Other Cruel, Inhuman or Degrading Treatment or Punishment</a:t>
            </a:r>
            <a:r>
              <a:rPr lang="en-US" sz="1200" dirty="0">
                <a:effectLst/>
                <a:ea typeface="Calibri" panose="020F0502020204030204" pitchFamily="34" charset="0"/>
                <a:cs typeface="Times New Roman" panose="02020603050405020304" pitchFamily="18" charset="0"/>
              </a:rPr>
              <a:t>, 10 December 1984, United Nations, Treaty Series, vol. 1465, p. 85, ratified by Canada June 1987. </a:t>
            </a:r>
            <a:endParaRPr lang="en-CA" sz="1200" dirty="0">
              <a:effectLst/>
              <a:ea typeface="Calibri" panose="020F0502020204030204" pitchFamily="34" charset="0"/>
              <a:cs typeface="Times New Roman" panose="02020603050405020304" pitchFamily="18" charset="0"/>
            </a:endParaRPr>
          </a:p>
          <a:p>
            <a:pPr>
              <a:tabLst>
                <a:tab pos="4171950" algn="l"/>
              </a:tabLst>
            </a:pPr>
            <a:r>
              <a:rPr lang="en-US" sz="1200" baseline="30000" dirty="0"/>
              <a:t>5 </a:t>
            </a:r>
            <a:r>
              <a:rPr lang="en-US" sz="1200" dirty="0">
                <a:effectLst/>
                <a:ea typeface="Calibri" panose="020F0502020204030204" pitchFamily="34" charset="0"/>
              </a:rPr>
              <a:t>Inter-American Commission on Human Rights (IACHR),</a:t>
            </a:r>
            <a:r>
              <a:rPr lang="en-US" sz="1200" dirty="0">
                <a:solidFill>
                  <a:srgbClr val="000000"/>
                </a:solidFill>
                <a:effectLst/>
                <a:ea typeface="Calibri" panose="020F0502020204030204" pitchFamily="34" charset="0"/>
              </a:rPr>
              <a:t> </a:t>
            </a:r>
            <a:r>
              <a:rPr lang="en-US" sz="1200" i="1" u="sng" dirty="0">
                <a:solidFill>
                  <a:srgbClr val="0000FF"/>
                </a:solidFill>
                <a:effectLst/>
                <a:ea typeface="Calibri" panose="020F0502020204030204" pitchFamily="34" charset="0"/>
                <a:cs typeface="Times New Roman" panose="02020603050405020304" pitchFamily="18" charset="0"/>
                <a:hlinkClick r:id="rId3"/>
              </a:rPr>
              <a:t>American Declaration of the Rights and Duties of Man</a:t>
            </a:r>
            <a:r>
              <a:rPr lang="en-US" sz="1200" u="sng" dirty="0">
                <a:solidFill>
                  <a:srgbClr val="0000FF"/>
                </a:solidFill>
                <a:effectLst/>
                <a:ea typeface="Calibri" panose="020F0502020204030204" pitchFamily="34" charset="0"/>
                <a:cs typeface="Times New Roman" panose="02020603050405020304" pitchFamily="18" charset="0"/>
                <a:hlinkClick r:id="rId3"/>
              </a:rPr>
              <a:t>,</a:t>
            </a:r>
            <a:r>
              <a:rPr lang="en-US" sz="1200" dirty="0">
                <a:solidFill>
                  <a:srgbClr val="000000"/>
                </a:solidFill>
                <a:effectLst/>
                <a:ea typeface="Calibri" panose="020F0502020204030204" pitchFamily="34" charset="0"/>
              </a:rPr>
              <a:t> </a:t>
            </a:r>
            <a:r>
              <a:rPr lang="en-US" sz="1200" dirty="0">
                <a:effectLst/>
                <a:ea typeface="Calibri" panose="020F0502020204030204" pitchFamily="34" charset="0"/>
              </a:rPr>
              <a:t>2 May 1948. Canada joined the Organization of American States in 1990. </a:t>
            </a:r>
            <a:endParaRPr lang="en-US" sz="1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4383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37E53B-751B-22FA-3376-C1B54713484A}"/>
              </a:ext>
            </a:extLst>
          </p:cNvPr>
          <p:cNvSpPr>
            <a:spLocks noGrp="1"/>
          </p:cNvSpPr>
          <p:nvPr>
            <p:ph type="title"/>
          </p:nvPr>
        </p:nvSpPr>
        <p:spPr/>
        <p:txBody>
          <a:bodyPr>
            <a:noAutofit/>
          </a:bodyPr>
          <a:lstStyle/>
          <a:p>
            <a:pPr marR="0" rtl="0"/>
            <a:r>
              <a:rPr lang="en-US" sz="3600" b="1" i="0" u="none" strike="noStrike" baseline="0" dirty="0">
                <a:solidFill>
                  <a:schemeClr val="tx1"/>
                </a:solidFill>
                <a:latin typeface="Segoe UI" panose="020B0502040204020203" pitchFamily="34" charset="0"/>
              </a:rPr>
              <a:t>B. Rights Violated by Mandates and Policies</a:t>
            </a:r>
          </a:p>
        </p:txBody>
      </p:sp>
      <p:sp>
        <p:nvSpPr>
          <p:cNvPr id="3" name="Text Placeholder 2">
            <a:extLst>
              <a:ext uri="{FF2B5EF4-FFF2-40B4-BE49-F238E27FC236}">
                <a16:creationId xmlns="" xmlns:a16="http://schemas.microsoft.com/office/drawing/2014/main" id="{5AF842EE-B43B-9E5A-FC15-A9F7E6983FD5}"/>
              </a:ext>
            </a:extLst>
          </p:cNvPr>
          <p:cNvSpPr>
            <a:spLocks noGrp="1"/>
          </p:cNvSpPr>
          <p:nvPr>
            <p:ph sz="quarter" idx="13"/>
          </p:nvPr>
        </p:nvSpPr>
        <p:spPr>
          <a:xfrm>
            <a:off x="444500" y="1814270"/>
            <a:ext cx="5330952" cy="4874257"/>
          </a:xfrm>
        </p:spPr>
        <p:txBody>
          <a:bodyPr>
            <a:normAutofit fontScale="85000" lnSpcReduction="20000"/>
          </a:bodyPr>
          <a:lstStyle/>
          <a:p>
            <a:pPr marR="0" lvl="0" rtl="0">
              <a:lnSpc>
                <a:spcPct val="120000"/>
              </a:lnSpc>
              <a:spcBef>
                <a:spcPts val="0"/>
              </a:spcBef>
              <a:spcAft>
                <a:spcPts val="0"/>
              </a:spcAft>
            </a:pPr>
            <a:endParaRPr lang="en-US" b="0" i="0" u="none" strike="noStrike" baseline="0" dirty="0">
              <a:solidFill>
                <a:srgbClr val="292929"/>
              </a:solidFill>
              <a:latin typeface="Segoe UI" panose="020B0502040204020203" pitchFamily="34" charset="0"/>
            </a:endParaRPr>
          </a:p>
          <a:p>
            <a:pPr marL="285750" marR="0" lvl="0" indent="-285750" rtl="0">
              <a:lnSpc>
                <a:spcPct val="120000"/>
              </a:lnSpc>
              <a:spcBef>
                <a:spcPts val="0"/>
              </a:spcBef>
              <a:spcAft>
                <a:spcPts val="0"/>
              </a:spcAft>
              <a:buFont typeface="Arial" panose="020B0604020202020204" pitchFamily="34" charset="0"/>
              <a:buChar char="•"/>
            </a:pPr>
            <a:r>
              <a:rPr lang="en-US" sz="2600" dirty="0">
                <a:solidFill>
                  <a:schemeClr val="tx1"/>
                </a:solidFill>
                <a:latin typeface="Segoe UI" panose="020B0502040204020203" pitchFamily="34" charset="0"/>
              </a:rPr>
              <a:t>E</a:t>
            </a:r>
            <a:r>
              <a:rPr lang="en-US" sz="2600" b="0" i="0" u="none" strike="noStrike" baseline="0" dirty="0">
                <a:solidFill>
                  <a:schemeClr val="tx1"/>
                </a:solidFill>
                <a:latin typeface="Segoe UI" panose="020B0502040204020203" pitchFamily="34" charset="0"/>
              </a:rPr>
              <a:t>quality and non-discrimination (Articles 1, 2); </a:t>
            </a:r>
          </a:p>
          <a:p>
            <a:pPr marL="285750" marR="0" lvl="0" indent="-285750" rtl="0">
              <a:lnSpc>
                <a:spcPct val="120000"/>
              </a:lnSpc>
              <a:spcBef>
                <a:spcPts val="0"/>
              </a:spcBef>
              <a:spcAft>
                <a:spcPts val="0"/>
              </a:spcAft>
              <a:buFont typeface="Arial" panose="020B0604020202020204" pitchFamily="34" charset="0"/>
              <a:buChar char="•"/>
            </a:pPr>
            <a:r>
              <a:rPr lang="en-US" sz="2600" dirty="0">
                <a:solidFill>
                  <a:schemeClr val="tx1"/>
                </a:solidFill>
                <a:latin typeface="Segoe UI" panose="020B0502040204020203" pitchFamily="34" charset="0"/>
              </a:rPr>
              <a:t>F</a:t>
            </a:r>
            <a:r>
              <a:rPr lang="en-US" sz="2600" b="0" i="0" u="none" strike="noStrike" baseline="0" dirty="0">
                <a:solidFill>
                  <a:schemeClr val="tx1"/>
                </a:solidFill>
                <a:latin typeface="Segoe UI" panose="020B0502040204020203" pitchFamily="34" charset="0"/>
              </a:rPr>
              <a:t>reedom from torture and ill treatment (Article 5); </a:t>
            </a:r>
          </a:p>
          <a:p>
            <a:pPr marL="285750" marR="0" lvl="0" indent="-285750" rtl="0">
              <a:lnSpc>
                <a:spcPct val="120000"/>
              </a:lnSpc>
              <a:spcBef>
                <a:spcPts val="0"/>
              </a:spcBef>
              <a:spcAft>
                <a:spcPts val="0"/>
              </a:spcAft>
              <a:buFont typeface="Arial" panose="020B0604020202020204" pitchFamily="34" charset="0"/>
              <a:buChar char="•"/>
            </a:pPr>
            <a:r>
              <a:rPr lang="en-US" sz="2600" dirty="0">
                <a:solidFill>
                  <a:schemeClr val="tx1"/>
                </a:solidFill>
                <a:latin typeface="Segoe UI" panose="020B0502040204020203" pitchFamily="34" charset="0"/>
              </a:rPr>
              <a:t>E</a:t>
            </a:r>
            <a:r>
              <a:rPr lang="en-US" sz="2600" b="0" i="0" u="none" strike="noStrike" baseline="0" dirty="0">
                <a:solidFill>
                  <a:schemeClr val="tx1"/>
                </a:solidFill>
                <a:latin typeface="Segoe UI" panose="020B0502040204020203" pitchFamily="34" charset="0"/>
              </a:rPr>
              <a:t>quality before and equal protection of the law (Article 7); </a:t>
            </a:r>
          </a:p>
          <a:p>
            <a:pPr marL="285750" marR="0" lvl="0" indent="-285750" rtl="0">
              <a:lnSpc>
                <a:spcPct val="120000"/>
              </a:lnSpc>
              <a:spcBef>
                <a:spcPts val="0"/>
              </a:spcBef>
              <a:spcAft>
                <a:spcPts val="0"/>
              </a:spcAft>
              <a:buFont typeface="Arial" panose="020B0604020202020204" pitchFamily="34" charset="0"/>
              <a:buChar char="•"/>
            </a:pPr>
            <a:r>
              <a:rPr lang="en-US" sz="2600" dirty="0">
                <a:solidFill>
                  <a:schemeClr val="tx1"/>
                </a:solidFill>
                <a:latin typeface="Segoe UI" panose="020B0502040204020203" pitchFamily="34" charset="0"/>
              </a:rPr>
              <a:t>A</a:t>
            </a:r>
            <a:r>
              <a:rPr lang="en-US" sz="2600" b="0" i="0" u="none" strike="noStrike" baseline="0" dirty="0">
                <a:solidFill>
                  <a:schemeClr val="tx1"/>
                </a:solidFill>
                <a:latin typeface="Segoe UI" panose="020B0502040204020203" pitchFamily="34" charset="0"/>
              </a:rPr>
              <a:t>ccess to effective remedies for rights violations (Article 8); </a:t>
            </a:r>
          </a:p>
          <a:p>
            <a:pPr marL="285750" marR="0" lvl="0" indent="-285750" rtl="0">
              <a:lnSpc>
                <a:spcPct val="120000"/>
              </a:lnSpc>
              <a:spcBef>
                <a:spcPts val="0"/>
              </a:spcBef>
              <a:spcAft>
                <a:spcPts val="0"/>
              </a:spcAft>
              <a:buFont typeface="Arial" panose="020B0604020202020204" pitchFamily="34" charset="0"/>
              <a:buChar char="•"/>
            </a:pPr>
            <a:r>
              <a:rPr lang="en-US" sz="2600" dirty="0">
                <a:solidFill>
                  <a:schemeClr val="tx1"/>
                </a:solidFill>
                <a:latin typeface="Segoe UI" panose="020B0502040204020203" pitchFamily="34" charset="0"/>
              </a:rPr>
              <a:t>A</a:t>
            </a:r>
            <a:r>
              <a:rPr lang="en-US" sz="2600" b="0" i="0" u="none" strike="noStrike" baseline="0" dirty="0">
                <a:solidFill>
                  <a:schemeClr val="tx1"/>
                </a:solidFill>
                <a:latin typeface="Segoe UI" panose="020B0502040204020203" pitchFamily="34" charset="0"/>
              </a:rPr>
              <a:t>ccess to independent, impartial, competent tribunals to determine rights (Article 10); </a:t>
            </a:r>
          </a:p>
          <a:p>
            <a:pPr marL="285750" marR="0" lvl="0" indent="-285750" rtl="0">
              <a:lnSpc>
                <a:spcPct val="120000"/>
              </a:lnSpc>
              <a:spcBef>
                <a:spcPts val="0"/>
              </a:spcBef>
              <a:spcAft>
                <a:spcPts val="0"/>
              </a:spcAft>
              <a:buFont typeface="Arial" panose="020B0604020202020204" pitchFamily="34" charset="0"/>
              <a:buChar char="•"/>
            </a:pPr>
            <a:r>
              <a:rPr lang="en-US" sz="2600" dirty="0">
                <a:solidFill>
                  <a:schemeClr val="tx1"/>
                </a:solidFill>
                <a:latin typeface="Segoe UI" panose="020B0502040204020203" pitchFamily="34" charset="0"/>
              </a:rPr>
              <a:t>P</a:t>
            </a:r>
            <a:r>
              <a:rPr lang="en-US" sz="2600" b="0" i="0" u="none" strike="noStrike" baseline="0" dirty="0">
                <a:solidFill>
                  <a:schemeClr val="tx1"/>
                </a:solidFill>
                <a:latin typeface="Segoe UI" panose="020B0502040204020203" pitchFamily="34" charset="0"/>
              </a:rPr>
              <a:t>rivacy (Article 12); </a:t>
            </a:r>
          </a:p>
          <a:p>
            <a:pPr marL="285750" marR="0" lvl="0" indent="-285750" rtl="0">
              <a:lnSpc>
                <a:spcPct val="120000"/>
              </a:lnSpc>
              <a:spcBef>
                <a:spcPts val="0"/>
              </a:spcBef>
              <a:spcAft>
                <a:spcPts val="0"/>
              </a:spcAft>
              <a:buFont typeface="Arial" panose="020B0604020202020204" pitchFamily="34" charset="0"/>
              <a:buChar char="•"/>
            </a:pPr>
            <a:r>
              <a:rPr lang="en-US" sz="2600" dirty="0">
                <a:solidFill>
                  <a:schemeClr val="tx1"/>
                </a:solidFill>
                <a:latin typeface="Segoe UI" panose="020B0502040204020203" pitchFamily="34" charset="0"/>
              </a:rPr>
              <a:t>M</a:t>
            </a:r>
            <a:r>
              <a:rPr lang="en-US" sz="2600" b="0" i="0" u="none" strike="noStrike" baseline="0" dirty="0">
                <a:solidFill>
                  <a:schemeClr val="tx1"/>
                </a:solidFill>
                <a:latin typeface="Segoe UI" panose="020B0502040204020203" pitchFamily="34" charset="0"/>
              </a:rPr>
              <a:t>ovement (Article 13); </a:t>
            </a:r>
          </a:p>
        </p:txBody>
      </p:sp>
      <p:sp>
        <p:nvSpPr>
          <p:cNvPr id="4" name="Content Placeholder 3">
            <a:extLst>
              <a:ext uri="{FF2B5EF4-FFF2-40B4-BE49-F238E27FC236}">
                <a16:creationId xmlns="" xmlns:a16="http://schemas.microsoft.com/office/drawing/2014/main" id="{0B53552D-6A0B-26AA-1AC9-DAA447FA6412}"/>
              </a:ext>
            </a:extLst>
          </p:cNvPr>
          <p:cNvSpPr>
            <a:spLocks noGrp="1"/>
          </p:cNvSpPr>
          <p:nvPr>
            <p:ph sz="quarter" idx="14"/>
          </p:nvPr>
        </p:nvSpPr>
        <p:spPr>
          <a:xfrm>
            <a:off x="6324092" y="1865788"/>
            <a:ext cx="5330952" cy="4771220"/>
          </a:xfrm>
        </p:spPr>
        <p:txBody>
          <a:bodyPr>
            <a:noAutofit/>
          </a:bodyPr>
          <a:lstStyle/>
          <a:p>
            <a:pPr marL="285750" indent="-285750">
              <a:lnSpc>
                <a:spcPct val="120000"/>
              </a:lnSpc>
              <a:spcBef>
                <a:spcPts val="0"/>
              </a:spcBef>
              <a:spcAft>
                <a:spcPts val="0"/>
              </a:spcAft>
              <a:buFont typeface="Arial" panose="020B0604020202020204" pitchFamily="34" charset="0"/>
              <a:buChar char="•"/>
            </a:pPr>
            <a:r>
              <a:rPr lang="en-US" sz="2200" dirty="0">
                <a:solidFill>
                  <a:schemeClr val="tx1"/>
                </a:solidFill>
                <a:latin typeface="Segoe UI" panose="020B0502040204020203" pitchFamily="34" charset="0"/>
              </a:rPr>
              <a:t>Freedom of belief (Article 18); </a:t>
            </a:r>
          </a:p>
          <a:p>
            <a:pPr marL="285750" indent="-285750">
              <a:lnSpc>
                <a:spcPct val="120000"/>
              </a:lnSpc>
              <a:spcBef>
                <a:spcPts val="0"/>
              </a:spcBef>
              <a:spcAft>
                <a:spcPts val="0"/>
              </a:spcAft>
              <a:buFont typeface="Arial" panose="020B0604020202020204" pitchFamily="34" charset="0"/>
              <a:buChar char="•"/>
            </a:pPr>
            <a:r>
              <a:rPr lang="en-US" sz="2200" dirty="0">
                <a:solidFill>
                  <a:schemeClr val="tx1"/>
                </a:solidFill>
                <a:latin typeface="Segoe UI" panose="020B0502040204020203" pitchFamily="34" charset="0"/>
              </a:rPr>
              <a:t>Freedom of opinion and expression (Article 19); </a:t>
            </a:r>
          </a:p>
          <a:p>
            <a:pPr marL="285750" indent="-285750">
              <a:lnSpc>
                <a:spcPct val="120000"/>
              </a:lnSpc>
              <a:spcBef>
                <a:spcPts val="0"/>
              </a:spcBef>
              <a:spcAft>
                <a:spcPts val="0"/>
              </a:spcAft>
              <a:buFont typeface="Arial" panose="020B0604020202020204" pitchFamily="34" charset="0"/>
              <a:buChar char="•"/>
            </a:pPr>
            <a:r>
              <a:rPr lang="en-US" sz="2200" dirty="0">
                <a:solidFill>
                  <a:schemeClr val="tx1"/>
                </a:solidFill>
                <a:latin typeface="Segoe UI" panose="020B0502040204020203" pitchFamily="34" charset="0"/>
              </a:rPr>
              <a:t>Assembly and association (Article 20); </a:t>
            </a:r>
          </a:p>
          <a:p>
            <a:pPr marL="285750" indent="-285750">
              <a:lnSpc>
                <a:spcPct val="120000"/>
              </a:lnSpc>
              <a:spcBef>
                <a:spcPts val="0"/>
              </a:spcBef>
              <a:spcAft>
                <a:spcPts val="0"/>
              </a:spcAft>
              <a:buFont typeface="Arial" panose="020B0604020202020204" pitchFamily="34" charset="0"/>
              <a:buChar char="•"/>
            </a:pPr>
            <a:r>
              <a:rPr lang="en-US" sz="2200" dirty="0">
                <a:solidFill>
                  <a:schemeClr val="tx1"/>
                </a:solidFill>
                <a:latin typeface="Segoe UI" panose="020B0502040204020203" pitchFamily="34" charset="0"/>
              </a:rPr>
              <a:t>Take part in government (Article 21); </a:t>
            </a:r>
          </a:p>
          <a:p>
            <a:pPr marL="285750" indent="-285750">
              <a:lnSpc>
                <a:spcPct val="120000"/>
              </a:lnSpc>
              <a:spcBef>
                <a:spcPts val="0"/>
              </a:spcBef>
              <a:spcAft>
                <a:spcPts val="0"/>
              </a:spcAft>
              <a:buFont typeface="Arial" panose="020B0604020202020204" pitchFamily="34" charset="0"/>
              <a:buChar char="•"/>
            </a:pPr>
            <a:r>
              <a:rPr lang="en-US" sz="2200" dirty="0">
                <a:solidFill>
                  <a:schemeClr val="tx1"/>
                </a:solidFill>
                <a:latin typeface="Segoe UI" panose="020B0502040204020203" pitchFamily="34" charset="0"/>
              </a:rPr>
              <a:t>Work and free choice of employment (Article 23);</a:t>
            </a:r>
          </a:p>
          <a:p>
            <a:pPr marL="285750" indent="-285750">
              <a:lnSpc>
                <a:spcPct val="120000"/>
              </a:lnSpc>
              <a:spcBef>
                <a:spcPts val="0"/>
              </a:spcBef>
              <a:spcAft>
                <a:spcPts val="0"/>
              </a:spcAft>
              <a:buFont typeface="Arial" panose="020B0604020202020204" pitchFamily="34" charset="0"/>
              <a:buChar char="•"/>
            </a:pPr>
            <a:r>
              <a:rPr lang="en-US" sz="2200" dirty="0">
                <a:solidFill>
                  <a:schemeClr val="tx1"/>
                </a:solidFill>
                <a:latin typeface="Segoe UI" panose="020B0502040204020203" pitchFamily="34" charset="0"/>
              </a:rPr>
              <a:t>Adequate standard of living (Article 25); </a:t>
            </a:r>
          </a:p>
          <a:p>
            <a:pPr marL="285750" indent="-285750">
              <a:lnSpc>
                <a:spcPct val="120000"/>
              </a:lnSpc>
              <a:spcBef>
                <a:spcPts val="0"/>
              </a:spcBef>
              <a:spcAft>
                <a:spcPts val="0"/>
              </a:spcAft>
              <a:buFont typeface="Arial" panose="020B0604020202020204" pitchFamily="34" charset="0"/>
              <a:buChar char="•"/>
            </a:pPr>
            <a:r>
              <a:rPr lang="en-US" sz="2200" dirty="0">
                <a:solidFill>
                  <a:schemeClr val="tx1"/>
                </a:solidFill>
                <a:latin typeface="Segoe UI" panose="020B0502040204020203" pitchFamily="34" charset="0"/>
              </a:rPr>
              <a:t>Education (Article 26); and, </a:t>
            </a:r>
          </a:p>
          <a:p>
            <a:pPr marL="285750" indent="-285750">
              <a:lnSpc>
                <a:spcPct val="120000"/>
              </a:lnSpc>
              <a:spcBef>
                <a:spcPts val="0"/>
              </a:spcBef>
              <a:spcAft>
                <a:spcPts val="0"/>
              </a:spcAft>
              <a:buFont typeface="Arial" panose="020B0604020202020204" pitchFamily="34" charset="0"/>
              <a:buChar char="•"/>
            </a:pPr>
            <a:r>
              <a:rPr lang="en-US" sz="2200" dirty="0">
                <a:solidFill>
                  <a:schemeClr val="tx1"/>
                </a:solidFill>
                <a:latin typeface="Segoe UI" panose="020B0502040204020203" pitchFamily="34" charset="0"/>
              </a:rPr>
              <a:t>To participate in cultural life (Article 27). </a:t>
            </a:r>
          </a:p>
        </p:txBody>
      </p:sp>
      <p:sp>
        <p:nvSpPr>
          <p:cNvPr id="5" name="TextBox 4">
            <a:extLst>
              <a:ext uri="{FF2B5EF4-FFF2-40B4-BE49-F238E27FC236}">
                <a16:creationId xmlns="" xmlns:a16="http://schemas.microsoft.com/office/drawing/2014/main" id="{0605927A-032B-604A-E933-97A6265CF7B7}"/>
              </a:ext>
            </a:extLst>
          </p:cNvPr>
          <p:cNvSpPr txBox="1"/>
          <p:nvPr/>
        </p:nvSpPr>
        <p:spPr>
          <a:xfrm>
            <a:off x="549661" y="1326482"/>
            <a:ext cx="10633684" cy="461665"/>
          </a:xfrm>
          <a:prstGeom prst="rect">
            <a:avLst/>
          </a:prstGeom>
          <a:noFill/>
        </p:spPr>
        <p:txBody>
          <a:bodyPr wrap="square" rtlCol="0">
            <a:spAutoFit/>
          </a:bodyPr>
          <a:lstStyle/>
          <a:p>
            <a:r>
              <a:rPr lang="en-CA" sz="2400" b="1" dirty="0"/>
              <a:t>UDHR Rights to:</a:t>
            </a:r>
          </a:p>
        </p:txBody>
      </p:sp>
    </p:spTree>
    <p:extLst>
      <p:ext uri="{BB962C8B-B14F-4D97-AF65-F5344CB8AC3E}">
        <p14:creationId xmlns:p14="http://schemas.microsoft.com/office/powerpoint/2010/main" val="802968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1DC82E0-F9AE-FD4F-8D7F-E08D1A119E24}"/>
              </a:ext>
            </a:extLst>
          </p:cNvPr>
          <p:cNvSpPr>
            <a:spLocks noGrp="1"/>
          </p:cNvSpPr>
          <p:nvPr>
            <p:ph sz="quarter" idx="13"/>
          </p:nvPr>
        </p:nvSpPr>
        <p:spPr>
          <a:xfrm>
            <a:off x="444499" y="1732903"/>
            <a:ext cx="5873173" cy="4958842"/>
          </a:xfrm>
        </p:spPr>
        <p:txBody>
          <a:bodyPr>
            <a:noAutofit/>
          </a:bodyPr>
          <a:lstStyle/>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Equality and non-discrimination (Article 2.1); </a:t>
            </a:r>
          </a:p>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Equality before and the equal protection of the law (Article 26) ; effective remedies for rights violations (Article 2.3); </a:t>
            </a:r>
          </a:p>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Freedom of belief (Articles 18.1, 4.2); freedom from coercion to adopt a belief other than by choice (Article 18.2, 4.2); </a:t>
            </a:r>
          </a:p>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Freedom of expression (Article 19); </a:t>
            </a:r>
            <a:r>
              <a:rPr lang="en-US" sz="2000" b="1" dirty="0">
                <a:solidFill>
                  <a:schemeClr val="tx1"/>
                </a:solidFill>
              </a:rPr>
              <a:t>freedom from torture and ill treatment (Articles 7, 4.2)</a:t>
            </a:r>
            <a:r>
              <a:rPr lang="en-US" sz="2000" dirty="0">
                <a:solidFill>
                  <a:schemeClr val="tx1"/>
                </a:solidFill>
              </a:rPr>
              <a:t>; </a:t>
            </a:r>
          </a:p>
          <a:p>
            <a:pPr marL="285750" indent="-285750">
              <a:lnSpc>
                <a:spcPct val="120000"/>
              </a:lnSpc>
              <a:spcBef>
                <a:spcPts val="0"/>
              </a:spcBef>
              <a:spcAft>
                <a:spcPts val="600"/>
              </a:spcAft>
              <a:buFont typeface="Arial" panose="020B0604020202020204" pitchFamily="34" charset="0"/>
              <a:buChar char="•"/>
              <a:defRPr/>
            </a:pPr>
            <a:r>
              <a:rPr lang="en-US" sz="2000" b="1" dirty="0">
                <a:solidFill>
                  <a:schemeClr val="tx1"/>
                </a:solidFill>
              </a:rPr>
              <a:t>Freedom from non-consensual medical or scientific experimentation (Articles 7, 4.2)</a:t>
            </a:r>
            <a:r>
              <a:rPr lang="en-US" sz="2000" dirty="0">
                <a:solidFill>
                  <a:schemeClr val="tx1"/>
                </a:solidFill>
              </a:rPr>
              <a:t>; </a:t>
            </a:r>
          </a:p>
          <a:p>
            <a:endParaRPr lang="en-US" sz="2000" dirty="0"/>
          </a:p>
        </p:txBody>
      </p:sp>
      <p:sp>
        <p:nvSpPr>
          <p:cNvPr id="4" name="Content Placeholder 3">
            <a:extLst>
              <a:ext uri="{FF2B5EF4-FFF2-40B4-BE49-F238E27FC236}">
                <a16:creationId xmlns="" xmlns:a16="http://schemas.microsoft.com/office/drawing/2014/main" id="{F88B68C7-97E5-BD40-8883-881841850735}"/>
              </a:ext>
            </a:extLst>
          </p:cNvPr>
          <p:cNvSpPr>
            <a:spLocks noGrp="1"/>
          </p:cNvSpPr>
          <p:nvPr>
            <p:ph sz="quarter" idx="14"/>
          </p:nvPr>
        </p:nvSpPr>
        <p:spPr>
          <a:xfrm>
            <a:off x="6684310" y="1732902"/>
            <a:ext cx="4894830" cy="4958843"/>
          </a:xfrm>
        </p:spPr>
        <p:txBody>
          <a:bodyPr>
            <a:normAutofit/>
          </a:bodyPr>
          <a:lstStyle/>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Life (Articles 6, 4.2); </a:t>
            </a:r>
          </a:p>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Liberty and security of the person (Article 9); </a:t>
            </a:r>
          </a:p>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Movement (Article 12); </a:t>
            </a:r>
          </a:p>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Privacy (Article 17); </a:t>
            </a:r>
          </a:p>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Take part in the conduct of public affairs (Article 25); </a:t>
            </a:r>
          </a:p>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Due process, fair trial and, access to judicial review (Article 14); </a:t>
            </a:r>
          </a:p>
          <a:p>
            <a:pPr marL="285750" indent="-285750">
              <a:lnSpc>
                <a:spcPct val="120000"/>
              </a:lnSpc>
              <a:spcBef>
                <a:spcPts val="0"/>
              </a:spcBef>
              <a:spcAft>
                <a:spcPts val="600"/>
              </a:spcAft>
              <a:buFont typeface="Arial" panose="020B0604020202020204" pitchFamily="34" charset="0"/>
              <a:buChar char="•"/>
              <a:defRPr/>
            </a:pPr>
            <a:r>
              <a:rPr lang="en-US" sz="2000" dirty="0">
                <a:solidFill>
                  <a:schemeClr val="tx1"/>
                </a:solidFill>
              </a:rPr>
              <a:t>Freedom from ex post facto laws (Article 15).</a:t>
            </a:r>
            <a:endParaRPr lang="en-CA" sz="2000" dirty="0">
              <a:solidFill>
                <a:schemeClr val="tx1"/>
              </a:solidFill>
            </a:endParaRPr>
          </a:p>
          <a:p>
            <a:endParaRPr lang="en-US" sz="2000" dirty="0"/>
          </a:p>
        </p:txBody>
      </p:sp>
      <p:sp>
        <p:nvSpPr>
          <p:cNvPr id="5" name="Title 1">
            <a:extLst>
              <a:ext uri="{FF2B5EF4-FFF2-40B4-BE49-F238E27FC236}">
                <a16:creationId xmlns="" xmlns:a16="http://schemas.microsoft.com/office/drawing/2014/main" id="{C39B9920-89F5-8B44-A1ED-59CCF9EAC2F6}"/>
              </a:ext>
            </a:extLst>
          </p:cNvPr>
          <p:cNvSpPr>
            <a:spLocks noGrp="1"/>
          </p:cNvSpPr>
          <p:nvPr>
            <p:ph type="title"/>
          </p:nvPr>
        </p:nvSpPr>
        <p:spPr/>
        <p:txBody>
          <a:bodyPr>
            <a:noAutofit/>
          </a:bodyPr>
          <a:lstStyle/>
          <a:p>
            <a:pPr marR="0" rtl="0"/>
            <a:r>
              <a:rPr lang="en-US" sz="3600" b="1" i="0" u="none" strike="noStrike" baseline="0" dirty="0">
                <a:solidFill>
                  <a:schemeClr val="tx1"/>
                </a:solidFill>
                <a:latin typeface="Segoe UI" panose="020B0502040204020203" pitchFamily="34" charset="0"/>
              </a:rPr>
              <a:t>B. Rights Violated by Mandates and Policies</a:t>
            </a:r>
          </a:p>
        </p:txBody>
      </p:sp>
      <p:sp>
        <p:nvSpPr>
          <p:cNvPr id="6" name="TextBox 5">
            <a:extLst>
              <a:ext uri="{FF2B5EF4-FFF2-40B4-BE49-F238E27FC236}">
                <a16:creationId xmlns="" xmlns:a16="http://schemas.microsoft.com/office/drawing/2014/main" id="{C373B1A5-0947-A446-B53B-A1ED6B7DA319}"/>
              </a:ext>
            </a:extLst>
          </p:cNvPr>
          <p:cNvSpPr txBox="1"/>
          <p:nvPr/>
        </p:nvSpPr>
        <p:spPr>
          <a:xfrm>
            <a:off x="577370" y="1158002"/>
            <a:ext cx="10633684" cy="494431"/>
          </a:xfrm>
          <a:prstGeom prst="rect">
            <a:avLst/>
          </a:prstGeom>
          <a:noFill/>
        </p:spPr>
        <p:txBody>
          <a:bodyPr wrap="square" rtlCol="0">
            <a:spAutoFit/>
          </a:bodyPr>
          <a:lstStyle/>
          <a:p>
            <a:pPr lvl="0">
              <a:lnSpc>
                <a:spcPct val="120000"/>
              </a:lnSpc>
              <a:defRPr/>
            </a:pPr>
            <a:r>
              <a:rPr lang="en-US" sz="2400" b="1" dirty="0"/>
              <a:t>ICCPR Rights to: </a:t>
            </a:r>
          </a:p>
        </p:txBody>
      </p:sp>
    </p:spTree>
    <p:extLst>
      <p:ext uri="{BB962C8B-B14F-4D97-AF65-F5344CB8AC3E}">
        <p14:creationId xmlns:p14="http://schemas.microsoft.com/office/powerpoint/2010/main" val="1954485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ow-To_Effective-Presentations_DN_Win32_v7" id="{39C2C81D-BA0B-4426-BCFA-DAB3EE6B3909}" vid="{C40840AC-33CF-4B91-A9AA-8F24EB009276}"/>
    </a:ext>
  </a:extLst>
</a:theme>
</file>

<file path=ppt/theme/theme3.xml><?xml version="1.0" encoding="utf-8"?>
<a:theme xmlns:a="http://schemas.openxmlformats.org/drawingml/2006/main" name="1_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ow-To_Effective-Presentations_DN_Win32_v7" id="{39C2C81D-BA0B-4426-BCFA-DAB3EE6B3909}" vid="{C40840AC-33CF-4B91-A9AA-8F24EB00927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8a2c0f6-41f2-4333-a76c-573ee73731f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DCE3E78478F845A85E64E0B40A636C" ma:contentTypeVersion="14" ma:contentTypeDescription="Create a new document." ma:contentTypeScope="" ma:versionID="efdb71557f2f1e7ce04d013a0f4b2664">
  <xsd:schema xmlns:xsd="http://www.w3.org/2001/XMLSchema" xmlns:xs="http://www.w3.org/2001/XMLSchema" xmlns:p="http://schemas.microsoft.com/office/2006/metadata/properties" xmlns:ns3="b8a2c0f6-41f2-4333-a76c-573ee73731fc" xmlns:ns4="8004890c-cd3d-42cd-8631-e1f15ece2bfe" targetNamespace="http://schemas.microsoft.com/office/2006/metadata/properties" ma:root="true" ma:fieldsID="9cb05933ed8c5479c75c616b339f496a" ns3:_="" ns4:_="">
    <xsd:import namespace="b8a2c0f6-41f2-4333-a76c-573ee73731fc"/>
    <xsd:import namespace="8004890c-cd3d-42cd-8631-e1f15ece2bf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2c0f6-41f2-4333-a76c-573ee73731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04890c-cd3d-42cd-8631-e1f15ece2bf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869F6D-E9A0-408B-92C3-6ABD81400226}">
  <ds:schemaRefs>
    <ds:schemaRef ds:uri="8004890c-cd3d-42cd-8631-e1f15ece2bfe"/>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b8a2c0f6-41f2-4333-a76c-573ee73731fc"/>
    <ds:schemaRef ds:uri="http://www.w3.org/XML/1998/namespace"/>
    <ds:schemaRef ds:uri="http://purl.org/dc/terms/"/>
  </ds:schemaRefs>
</ds:datastoreItem>
</file>

<file path=customXml/itemProps2.xml><?xml version="1.0" encoding="utf-8"?>
<ds:datastoreItem xmlns:ds="http://schemas.openxmlformats.org/officeDocument/2006/customXml" ds:itemID="{B4F0B708-2EE8-42BE-9C0B-0BDDEFB24053}">
  <ds:schemaRefs>
    <ds:schemaRef ds:uri="http://schemas.microsoft.com/sharepoint/v3/contenttype/forms"/>
  </ds:schemaRefs>
</ds:datastoreItem>
</file>

<file path=customXml/itemProps3.xml><?xml version="1.0" encoding="utf-8"?>
<ds:datastoreItem xmlns:ds="http://schemas.openxmlformats.org/officeDocument/2006/customXml" ds:itemID="{50762C30-2F28-4B54-B668-E160ABCEFD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2c0f6-41f2-4333-a76c-573ee73731fc"/>
    <ds:schemaRef ds:uri="8004890c-cd3d-42cd-8631-e1f15ece2b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Template>
  <TotalTime>603</TotalTime>
  <Words>3588</Words>
  <Application>Microsoft Office PowerPoint</Application>
  <PresentationFormat>Custom</PresentationFormat>
  <Paragraphs>216</Paragraphs>
  <Slides>33</Slides>
  <Notes>0</Notes>
  <HiddenSlides>0</HiddenSlides>
  <MMClips>0</MMClips>
  <ScaleCrop>false</ScaleCrop>
  <HeadingPairs>
    <vt:vector size="4" baseType="variant">
      <vt:variant>
        <vt:lpstr>Theme</vt:lpstr>
      </vt:variant>
      <vt:variant>
        <vt:i4>3</vt:i4>
      </vt:variant>
      <vt:variant>
        <vt:lpstr>Slide Titles</vt:lpstr>
      </vt:variant>
      <vt:variant>
        <vt:i4>33</vt:i4>
      </vt:variant>
    </vt:vector>
  </HeadingPairs>
  <TitlesOfParts>
    <vt:vector size="36" baseType="lpstr">
      <vt:lpstr>Office Theme</vt:lpstr>
      <vt:lpstr>WelcomeDoc</vt:lpstr>
      <vt:lpstr>1_WelcomeDoc</vt:lpstr>
      <vt:lpstr>Rights to Informed Consent Violated by Mandates and the Need for Accountability: Canada’s International Human Rights Law (IHRL) Obligations </vt:lpstr>
      <vt:lpstr>Index</vt:lpstr>
      <vt:lpstr>A. Importance of IHRL </vt:lpstr>
      <vt:lpstr>A.1 Restrictions of Rights Unlawful</vt:lpstr>
      <vt:lpstr>A.2 Democracy to Despotism </vt:lpstr>
      <vt:lpstr>A.3 Rights to Informed Consent</vt:lpstr>
      <vt:lpstr>A.4 Some IHRL Guarantees of Rights Violated by Mandates</vt:lpstr>
      <vt:lpstr>B. Rights Violated by Mandates and Policies</vt:lpstr>
      <vt:lpstr>B. Rights Violated by Mandates and Policies</vt:lpstr>
      <vt:lpstr>B. Rights Violated by Mandates and Policies </vt:lpstr>
      <vt:lpstr>B. Rights Violated by Mandates and Policies </vt:lpstr>
      <vt:lpstr>C. Canada’s IHRL Obligations: Sources </vt:lpstr>
      <vt:lpstr>C.1 The Rule of Law</vt:lpstr>
      <vt:lpstr>C.2 IHRL Binding on Canada9</vt:lpstr>
      <vt:lpstr>C.3 Obligations to Protect Rights/Remedy Violations</vt:lpstr>
      <vt:lpstr>D. Informed Consent, Freedom from Coercion:      Freedom from Experimentation</vt:lpstr>
      <vt:lpstr>D.1 Informed Consent     </vt:lpstr>
      <vt:lpstr>D.2 Freedom from Experimentation</vt:lpstr>
      <vt:lpstr>D.3 Informed Consent, Freedom from Coercion the law in Canada    </vt:lpstr>
      <vt:lpstr>D.4 Informed Consent: Nuremberg Code</vt:lpstr>
      <vt:lpstr>E. Derogable and Non-Derogable Rights </vt:lpstr>
      <vt:lpstr>E.1 Non-Derogability of Rights</vt:lpstr>
      <vt:lpstr>E.2 Absolute/Non-Derogable Rights</vt:lpstr>
      <vt:lpstr>E.3 Absolute/Non-Derogable Rights</vt:lpstr>
      <vt:lpstr>F. What Should Have Happened?</vt:lpstr>
      <vt:lpstr>G. Duty to Investigate Serious &amp; Gross Violations of Rights </vt:lpstr>
      <vt:lpstr>G.1 Duty to Investigate</vt:lpstr>
      <vt:lpstr>G.2 IHRL Rights and Duties to Ensure Remedies</vt:lpstr>
      <vt:lpstr>H. What Can be Done Now? </vt:lpstr>
      <vt:lpstr>Conclusion</vt:lpstr>
      <vt:lpstr>Conclusion</vt:lpstr>
      <vt:lpstr>Conclusion</vt:lpstr>
      <vt:lpstr>The need to combat impunity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dc:title>
  <dc:creator>Dina Franchi</dc:creator>
  <cp:lastModifiedBy>Windows User</cp:lastModifiedBy>
  <cp:revision>51</cp:revision>
  <dcterms:created xsi:type="dcterms:W3CDTF">2023-05-02T00:35:43Z</dcterms:created>
  <dcterms:modified xsi:type="dcterms:W3CDTF">2023-05-04T04:28:05Z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0x010100CEDCE3E78478F845A85E64E0B40A636C</vt:lpwstr>
  </property>
</Properties>
</file>