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7" r:id="rId2"/>
    <p:sldId id="394" r:id="rId3"/>
    <p:sldId id="260" r:id="rId4"/>
    <p:sldId id="264" r:id="rId5"/>
    <p:sldId id="263" r:id="rId6"/>
    <p:sldId id="483" r:id="rId7"/>
    <p:sldId id="515" r:id="rId8"/>
    <p:sldId id="261" r:id="rId9"/>
    <p:sldId id="262" r:id="rId10"/>
    <p:sldId id="267" r:id="rId11"/>
    <p:sldId id="458" r:id="rId12"/>
    <p:sldId id="459" r:id="rId13"/>
    <p:sldId id="457" r:id="rId14"/>
    <p:sldId id="516" r:id="rId15"/>
    <p:sldId id="482" r:id="rId16"/>
    <p:sldId id="514" r:id="rId17"/>
    <p:sldId id="424" r:id="rId18"/>
    <p:sldId id="423" r:id="rId19"/>
    <p:sldId id="425" r:id="rId20"/>
    <p:sldId id="414" r:id="rId21"/>
    <p:sldId id="415" r:id="rId22"/>
    <p:sldId id="416" r:id="rId23"/>
    <p:sldId id="502" r:id="rId24"/>
    <p:sldId id="477" r:id="rId25"/>
    <p:sldId id="419" r:id="rId26"/>
    <p:sldId id="420" r:id="rId27"/>
    <p:sldId id="421" r:id="rId28"/>
    <p:sldId id="426" r:id="rId29"/>
    <p:sldId id="518" r:id="rId30"/>
    <p:sldId id="506" r:id="rId31"/>
    <p:sldId id="519" r:id="rId32"/>
    <p:sldId id="422" r:id="rId33"/>
    <p:sldId id="427" r:id="rId34"/>
    <p:sldId id="486" r:id="rId35"/>
    <p:sldId id="487" r:id="rId36"/>
    <p:sldId id="393" r:id="rId37"/>
    <p:sldId id="489" r:id="rId38"/>
    <p:sldId id="517" r:id="rId39"/>
    <p:sldId id="475" r:id="rId40"/>
    <p:sldId id="491" r:id="rId41"/>
    <p:sldId id="429" r:id="rId42"/>
    <p:sldId id="395" r:id="rId43"/>
    <p:sldId id="493" r:id="rId44"/>
    <p:sldId id="480" r:id="rId45"/>
    <p:sldId id="492" r:id="rId46"/>
    <p:sldId id="479" r:id="rId47"/>
    <p:sldId id="450" r:id="rId48"/>
    <p:sldId id="397" r:id="rId49"/>
    <p:sldId id="494" r:id="rId50"/>
    <p:sldId id="500" r:id="rId51"/>
    <p:sldId id="495" r:id="rId52"/>
    <p:sldId id="285" r:id="rId53"/>
    <p:sldId id="286" r:id="rId54"/>
    <p:sldId id="289" r:id="rId55"/>
    <p:sldId id="290" r:id="rId56"/>
    <p:sldId id="291" r:id="rId57"/>
    <p:sldId id="496" r:id="rId58"/>
    <p:sldId id="509" r:id="rId59"/>
    <p:sldId id="508" r:id="rId60"/>
    <p:sldId id="512" r:id="rId61"/>
    <p:sldId id="51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91"/>
    <p:restoredTop sz="69973"/>
  </p:normalViewPr>
  <p:slideViewPr>
    <p:cSldViewPr snapToGrid="0">
      <p:cViewPr varScale="1">
        <p:scale>
          <a:sx n="89" d="100"/>
          <a:sy n="89" d="100"/>
        </p:scale>
        <p:origin x="1280"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00ACF-E0BF-924A-9274-525B844466D8}" type="datetimeFigureOut">
              <a:rPr lang="en-US" smtClean="0"/>
              <a:t>3/17/23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E8F3B-21ED-4E4C-8679-776FEF858F05}" type="slidenum">
              <a:rPr lang="en-US" smtClean="0"/>
              <a:t>‹#›</a:t>
            </a:fld>
            <a:endParaRPr lang="en-US"/>
          </a:p>
        </p:txBody>
      </p:sp>
    </p:spTree>
    <p:extLst>
      <p:ext uri="{BB962C8B-B14F-4D97-AF65-F5344CB8AC3E}">
        <p14:creationId xmlns:p14="http://schemas.microsoft.com/office/powerpoint/2010/main" val="168849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a:t>
            </a:r>
          </a:p>
        </p:txBody>
      </p:sp>
      <p:sp>
        <p:nvSpPr>
          <p:cNvPr id="4" name="Slide Number Placeholder 3"/>
          <p:cNvSpPr>
            <a:spLocks noGrp="1"/>
          </p:cNvSpPr>
          <p:nvPr>
            <p:ph type="sldNum" sz="quarter" idx="5"/>
          </p:nvPr>
        </p:nvSpPr>
        <p:spPr/>
        <p:txBody>
          <a:bodyPr/>
          <a:lstStyle/>
          <a:p>
            <a:fld id="{FA2E8F3B-21ED-4E4C-8679-776FEF858F05}" type="slidenum">
              <a:rPr lang="en-US" smtClean="0"/>
              <a:t>1</a:t>
            </a:fld>
            <a:endParaRPr lang="en-US"/>
          </a:p>
        </p:txBody>
      </p:sp>
    </p:spTree>
    <p:extLst>
      <p:ext uri="{BB962C8B-B14F-4D97-AF65-F5344CB8AC3E}">
        <p14:creationId xmlns:p14="http://schemas.microsoft.com/office/powerpoint/2010/main" val="1641493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a:t>
            </a:r>
          </a:p>
        </p:txBody>
      </p:sp>
      <p:sp>
        <p:nvSpPr>
          <p:cNvPr id="4" name="Slide Number Placeholder 3"/>
          <p:cNvSpPr>
            <a:spLocks noGrp="1"/>
          </p:cNvSpPr>
          <p:nvPr>
            <p:ph type="sldNum" sz="quarter" idx="5"/>
          </p:nvPr>
        </p:nvSpPr>
        <p:spPr/>
        <p:txBody>
          <a:bodyPr/>
          <a:lstStyle/>
          <a:p>
            <a:fld id="{FA2E8F3B-21ED-4E4C-8679-776FEF858F05}" type="slidenum">
              <a:rPr lang="en-US" smtClean="0"/>
              <a:t>10</a:t>
            </a:fld>
            <a:endParaRPr lang="en-US"/>
          </a:p>
        </p:txBody>
      </p:sp>
    </p:spTree>
    <p:extLst>
      <p:ext uri="{BB962C8B-B14F-4D97-AF65-F5344CB8AC3E}">
        <p14:creationId xmlns:p14="http://schemas.microsoft.com/office/powerpoint/2010/main" val="2684682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11</a:t>
            </a:fld>
            <a:endParaRPr lang="en-US"/>
          </a:p>
        </p:txBody>
      </p:sp>
    </p:spTree>
    <p:extLst>
      <p:ext uri="{BB962C8B-B14F-4D97-AF65-F5344CB8AC3E}">
        <p14:creationId xmlns:p14="http://schemas.microsoft.com/office/powerpoint/2010/main" val="1293385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12</a:t>
            </a:fld>
            <a:endParaRPr lang="en-US"/>
          </a:p>
        </p:txBody>
      </p:sp>
    </p:spTree>
    <p:extLst>
      <p:ext uri="{BB962C8B-B14F-4D97-AF65-F5344CB8AC3E}">
        <p14:creationId xmlns:p14="http://schemas.microsoft.com/office/powerpoint/2010/main" val="1368066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authorization I did not see a single vaccinated person come into my ER with COVID, From January 2021 until about April, then we started seeing more and more vaccinated coming into the ER positive for COVID</a:t>
            </a:r>
          </a:p>
          <a:p>
            <a:endParaRPr lang="en-US" dirty="0"/>
          </a:p>
          <a:p>
            <a:r>
              <a:rPr lang="en-US" dirty="0"/>
              <a:t>miscategorized hospitalization by vaccination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time while overall hospitalization rate remained reliable, once vaccinated began being hospitalized, I am uncertain how reliable our data was on hospitalization in vaccinated versus unvaccinated.   </a:t>
            </a:r>
          </a:p>
          <a:p>
            <a:endParaRPr lang="en-US" dirty="0"/>
          </a:p>
          <a:p>
            <a:r>
              <a:rPr lang="en-US" dirty="0"/>
              <a:t>During this time I believe I saw maybe a handful of re-infection, and I do not believe I have ever witnessed a re-infection be hospitalized, but I am uncertain on this, as it isn’t as well kept track of as the vaccines.</a:t>
            </a:r>
          </a:p>
          <a:p>
            <a:endParaRPr lang="en-US" dirty="0"/>
          </a:p>
          <a:p>
            <a:r>
              <a:rPr lang="en-US" dirty="0"/>
              <a:t>January and February COVID cases and hospitalization started dropping, it looked like the vaccines were working.   But what was very strange, the rapid responses were happening 2-3 times a day, but it wasn’t COVID but it seemed like a bunch of the things COVID is known to cause…remember early on when we would learn in t</a:t>
            </a:r>
          </a:p>
          <a:p>
            <a:r>
              <a:rPr lang="en-US" dirty="0"/>
              <a:t>docs were all seeing this and we were needing to transfer patients across state lines again, something no one remembered ever used to happen before COVID</a:t>
            </a:r>
          </a:p>
          <a:p>
            <a:endParaRPr lang="en-US" dirty="0"/>
          </a:p>
          <a:p>
            <a:r>
              <a:rPr lang="en-US" dirty="0"/>
              <a:t>First I want to continue with the original clinical trials on harms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13</a:t>
            </a:fld>
            <a:endParaRPr lang="en-US"/>
          </a:p>
        </p:txBody>
      </p:sp>
    </p:spTree>
    <p:extLst>
      <p:ext uri="{BB962C8B-B14F-4D97-AF65-F5344CB8AC3E}">
        <p14:creationId xmlns:p14="http://schemas.microsoft.com/office/powerpoint/2010/main" val="353717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14</a:t>
            </a:fld>
            <a:endParaRPr lang="en-US"/>
          </a:p>
        </p:txBody>
      </p:sp>
    </p:spTree>
    <p:extLst>
      <p:ext uri="{BB962C8B-B14F-4D97-AF65-F5344CB8AC3E}">
        <p14:creationId xmlns:p14="http://schemas.microsoft.com/office/powerpoint/2010/main" val="9332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Polack, F. P., Thomas, S. J., </a:t>
            </a:r>
            <a:r>
              <a:rPr lang="en-US" b="0" i="0" dirty="0" err="1">
                <a:solidFill>
                  <a:srgbClr val="222222"/>
                </a:solidFill>
                <a:effectLst/>
                <a:latin typeface="Arial" panose="020B0604020202020204" pitchFamily="34" charset="0"/>
              </a:rPr>
              <a:t>Kitchin</a:t>
            </a:r>
            <a:r>
              <a:rPr lang="en-US" b="0" i="0" dirty="0">
                <a:solidFill>
                  <a:srgbClr val="222222"/>
                </a:solidFill>
                <a:effectLst/>
                <a:latin typeface="Arial" panose="020B0604020202020204" pitchFamily="34" charset="0"/>
              </a:rPr>
              <a:t>, N., </a:t>
            </a:r>
            <a:r>
              <a:rPr lang="en-US" b="0" i="0" dirty="0" err="1">
                <a:solidFill>
                  <a:srgbClr val="222222"/>
                </a:solidFill>
                <a:effectLst/>
                <a:latin typeface="Arial" panose="020B0604020202020204" pitchFamily="34" charset="0"/>
              </a:rPr>
              <a:t>Absalon</a:t>
            </a:r>
            <a:r>
              <a:rPr lang="en-US" b="0" i="0" dirty="0">
                <a:solidFill>
                  <a:srgbClr val="222222"/>
                </a:solidFill>
                <a:effectLst/>
                <a:latin typeface="Arial" panose="020B0604020202020204" pitchFamily="34" charset="0"/>
              </a:rPr>
              <a:t>, J., </a:t>
            </a:r>
            <a:r>
              <a:rPr lang="en-US" b="0" i="0" dirty="0" err="1">
                <a:solidFill>
                  <a:srgbClr val="222222"/>
                </a:solidFill>
                <a:effectLst/>
                <a:latin typeface="Arial" panose="020B0604020202020204" pitchFamily="34" charset="0"/>
              </a:rPr>
              <a:t>Gurtman</a:t>
            </a:r>
            <a:r>
              <a:rPr lang="en-US" b="0" i="0" dirty="0">
                <a:solidFill>
                  <a:srgbClr val="222222"/>
                </a:solidFill>
                <a:effectLst/>
                <a:latin typeface="Arial" panose="020B0604020202020204" pitchFamily="34" charset="0"/>
              </a:rPr>
              <a:t>, A., Lockhart, S., ... &amp; Gruber, W. C. (2020). Safety and efficacy of the BNT162b2 mRNA Covid-19 vaccine. </a:t>
            </a:r>
            <a:r>
              <a:rPr lang="en-US" b="0" i="1" dirty="0">
                <a:solidFill>
                  <a:srgbClr val="222222"/>
                </a:solidFill>
                <a:effectLst/>
                <a:latin typeface="Arial" panose="020B0604020202020204" pitchFamily="34" charset="0"/>
              </a:rPr>
              <a:t>New England journal of medicine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383</a:t>
            </a:r>
            <a:r>
              <a:rPr lang="en-US" b="0" i="0" dirty="0">
                <a:solidFill>
                  <a:srgbClr val="222222"/>
                </a:solidFill>
                <a:effectLst/>
                <a:latin typeface="Arial" panose="020B0604020202020204" pitchFamily="34" charset="0"/>
              </a:rPr>
              <a:t>(27), 2603-2615.</a:t>
            </a:r>
          </a:p>
          <a:p>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A2E8F3B-21ED-4E4C-8679-776FEF858F05}" type="slidenum">
              <a:rPr lang="en-US" smtClean="0"/>
              <a:t>15</a:t>
            </a:fld>
            <a:endParaRPr lang="en-US"/>
          </a:p>
        </p:txBody>
      </p:sp>
    </p:spTree>
    <p:extLst>
      <p:ext uri="{BB962C8B-B14F-4D97-AF65-F5344CB8AC3E}">
        <p14:creationId xmlns:p14="http://schemas.microsoft.com/office/powerpoint/2010/main" val="4066304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Polack, F. P., Thomas, S. J., </a:t>
            </a:r>
            <a:r>
              <a:rPr lang="en-US" b="0" i="0" dirty="0" err="1">
                <a:solidFill>
                  <a:srgbClr val="222222"/>
                </a:solidFill>
                <a:effectLst/>
                <a:latin typeface="Arial" panose="020B0604020202020204" pitchFamily="34" charset="0"/>
              </a:rPr>
              <a:t>Kitchin</a:t>
            </a:r>
            <a:r>
              <a:rPr lang="en-US" b="0" i="0" dirty="0">
                <a:solidFill>
                  <a:srgbClr val="222222"/>
                </a:solidFill>
                <a:effectLst/>
                <a:latin typeface="Arial" panose="020B0604020202020204" pitchFamily="34" charset="0"/>
              </a:rPr>
              <a:t>, N., </a:t>
            </a:r>
            <a:r>
              <a:rPr lang="en-US" b="0" i="0" dirty="0" err="1">
                <a:solidFill>
                  <a:srgbClr val="222222"/>
                </a:solidFill>
                <a:effectLst/>
                <a:latin typeface="Arial" panose="020B0604020202020204" pitchFamily="34" charset="0"/>
              </a:rPr>
              <a:t>Absalon</a:t>
            </a:r>
            <a:r>
              <a:rPr lang="en-US" b="0" i="0" dirty="0">
                <a:solidFill>
                  <a:srgbClr val="222222"/>
                </a:solidFill>
                <a:effectLst/>
                <a:latin typeface="Arial" panose="020B0604020202020204" pitchFamily="34" charset="0"/>
              </a:rPr>
              <a:t>, J., </a:t>
            </a:r>
            <a:r>
              <a:rPr lang="en-US" b="0" i="0" dirty="0" err="1">
                <a:solidFill>
                  <a:srgbClr val="222222"/>
                </a:solidFill>
                <a:effectLst/>
                <a:latin typeface="Arial" panose="020B0604020202020204" pitchFamily="34" charset="0"/>
              </a:rPr>
              <a:t>Gurtman</a:t>
            </a:r>
            <a:r>
              <a:rPr lang="en-US" b="0" i="0" dirty="0">
                <a:solidFill>
                  <a:srgbClr val="222222"/>
                </a:solidFill>
                <a:effectLst/>
                <a:latin typeface="Arial" panose="020B0604020202020204" pitchFamily="34" charset="0"/>
              </a:rPr>
              <a:t>, A., Lockhart, S., ... &amp; Gruber, W. C. (2020). Safety and efficacy of the BNT162b2 mRNA Covid-19 vaccine. </a:t>
            </a:r>
            <a:r>
              <a:rPr lang="en-US" b="0" i="1" dirty="0">
                <a:solidFill>
                  <a:srgbClr val="222222"/>
                </a:solidFill>
                <a:effectLst/>
                <a:latin typeface="Arial" panose="020B0604020202020204" pitchFamily="34" charset="0"/>
              </a:rPr>
              <a:t>New England journal of medicine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383</a:t>
            </a:r>
            <a:r>
              <a:rPr lang="en-US" b="0" i="0" dirty="0">
                <a:solidFill>
                  <a:srgbClr val="222222"/>
                </a:solidFill>
                <a:effectLst/>
                <a:latin typeface="Arial" panose="020B0604020202020204" pitchFamily="34" charset="0"/>
              </a:rPr>
              <a:t>(27), 2603-2615.</a:t>
            </a:r>
          </a:p>
          <a:p>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A2E8F3B-21ED-4E4C-8679-776FEF858F05}" type="slidenum">
              <a:rPr lang="en-US" smtClean="0"/>
              <a:t>16</a:t>
            </a:fld>
            <a:endParaRPr lang="en-US"/>
          </a:p>
        </p:txBody>
      </p:sp>
    </p:spTree>
    <p:extLst>
      <p:ext uri="{BB962C8B-B14F-4D97-AF65-F5344CB8AC3E}">
        <p14:creationId xmlns:p14="http://schemas.microsoft.com/office/powerpoint/2010/main" val="3732150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old slide NEJM </a:t>
            </a:r>
          </a:p>
        </p:txBody>
      </p:sp>
      <p:sp>
        <p:nvSpPr>
          <p:cNvPr id="4" name="Slide Number Placeholder 3"/>
          <p:cNvSpPr>
            <a:spLocks noGrp="1"/>
          </p:cNvSpPr>
          <p:nvPr>
            <p:ph type="sldNum" sz="quarter" idx="5"/>
          </p:nvPr>
        </p:nvSpPr>
        <p:spPr/>
        <p:txBody>
          <a:bodyPr/>
          <a:lstStyle/>
          <a:p>
            <a:fld id="{FA2E8F3B-21ED-4E4C-8679-776FEF858F05}" type="slidenum">
              <a:rPr lang="en-US" smtClean="0"/>
              <a:t>17</a:t>
            </a:fld>
            <a:endParaRPr lang="en-US"/>
          </a:p>
        </p:txBody>
      </p:sp>
    </p:spTree>
    <p:extLst>
      <p:ext uri="{BB962C8B-B14F-4D97-AF65-F5344CB8AC3E}">
        <p14:creationId xmlns:p14="http://schemas.microsoft.com/office/powerpoint/2010/main" val="1873828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4182C-B017-7941-8CC8-3DCC6B5F86E5}" type="slidenum">
              <a:rPr lang="en-US" smtClean="0"/>
              <a:t>22</a:t>
            </a:fld>
            <a:endParaRPr lang="en-US"/>
          </a:p>
        </p:txBody>
      </p:sp>
    </p:spTree>
    <p:extLst>
      <p:ext uri="{BB962C8B-B14F-4D97-AF65-F5344CB8AC3E}">
        <p14:creationId xmlns:p14="http://schemas.microsoft.com/office/powerpoint/2010/main" val="417305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4182C-B017-7941-8CC8-3DCC6B5F86E5}" type="slidenum">
              <a:rPr lang="en-US" smtClean="0"/>
              <a:t>23</a:t>
            </a:fld>
            <a:endParaRPr lang="en-US"/>
          </a:p>
        </p:txBody>
      </p:sp>
    </p:spTree>
    <p:extLst>
      <p:ext uri="{BB962C8B-B14F-4D97-AF65-F5344CB8AC3E}">
        <p14:creationId xmlns:p14="http://schemas.microsoft.com/office/powerpoint/2010/main" val="153130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the first couple of surges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2020 through 2021 there were stories of COVID-19 hospitalizations and deaths after being hit by a car, or some unrelated hospitalization.   I can not speak for the rest of the country and other hospitals but in my experience this was quite rare.</a:t>
            </a:r>
          </a:p>
          <a:p>
            <a:endParaRPr lang="en-US" dirty="0"/>
          </a:p>
          <a:p>
            <a:r>
              <a:rPr lang="en-US" dirty="0"/>
              <a:t>The counters for cases, hospitalization and death were a surreal experience in how reliable they were.</a:t>
            </a:r>
          </a:p>
          <a:p>
            <a:endParaRPr lang="en-US" dirty="0"/>
          </a:p>
          <a:p>
            <a:r>
              <a:rPr lang="en-US" dirty="0"/>
              <a:t>the only other experience I can relate it to, is looking up the weather seeing its 70 degrees, then going outside and thinking to yourself, yep that does feel like 70.</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2</a:t>
            </a:fld>
            <a:endParaRPr lang="en-US"/>
          </a:p>
        </p:txBody>
      </p:sp>
    </p:spTree>
    <p:extLst>
      <p:ext uri="{BB962C8B-B14F-4D97-AF65-F5344CB8AC3E}">
        <p14:creationId xmlns:p14="http://schemas.microsoft.com/office/powerpoint/2010/main" val="1711802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confidence intervals</a:t>
            </a:r>
          </a:p>
        </p:txBody>
      </p:sp>
      <p:sp>
        <p:nvSpPr>
          <p:cNvPr id="4" name="Slide Number Placeholder 3"/>
          <p:cNvSpPr>
            <a:spLocks noGrp="1"/>
          </p:cNvSpPr>
          <p:nvPr>
            <p:ph type="sldNum" sz="quarter" idx="5"/>
          </p:nvPr>
        </p:nvSpPr>
        <p:spPr/>
        <p:txBody>
          <a:bodyPr/>
          <a:lstStyle/>
          <a:p>
            <a:fld id="{F8A4182C-B017-7941-8CC8-3DCC6B5F86E5}" type="slidenum">
              <a:rPr lang="en-US" smtClean="0"/>
              <a:t>24</a:t>
            </a:fld>
            <a:endParaRPr lang="en-US"/>
          </a:p>
        </p:txBody>
      </p:sp>
    </p:spTree>
    <p:extLst>
      <p:ext uri="{BB962C8B-B14F-4D97-AF65-F5344CB8AC3E}">
        <p14:creationId xmlns:p14="http://schemas.microsoft.com/office/powerpoint/2010/main" val="942375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25</a:t>
            </a:fld>
            <a:endParaRPr lang="en-US"/>
          </a:p>
        </p:txBody>
      </p:sp>
    </p:spTree>
    <p:extLst>
      <p:ext uri="{BB962C8B-B14F-4D97-AF65-F5344CB8AC3E}">
        <p14:creationId xmlns:p14="http://schemas.microsoft.com/office/powerpoint/2010/main" val="1120631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additional Serious Adverse Event for every 555 people vaccinated</a:t>
            </a:r>
          </a:p>
          <a:p>
            <a:endParaRPr lang="en-US" dirty="0"/>
          </a:p>
          <a:p>
            <a:r>
              <a:rPr lang="en-US" dirty="0"/>
              <a:t>The only difference between these two groups is one took the vaccine and one got placebo, typically this is how we establish a relationship is causal.  </a:t>
            </a:r>
          </a:p>
          <a:p>
            <a:endParaRPr lang="en-US" dirty="0"/>
          </a:p>
          <a:p>
            <a:endParaRPr lang="en-US" dirty="0"/>
          </a:p>
          <a:p>
            <a:r>
              <a:rPr lang="en-US" dirty="0"/>
              <a:t>New Slide on rate of serious harm from other vaccines</a:t>
            </a:r>
          </a:p>
        </p:txBody>
      </p:sp>
      <p:sp>
        <p:nvSpPr>
          <p:cNvPr id="4" name="Slide Number Placeholder 3"/>
          <p:cNvSpPr>
            <a:spLocks noGrp="1"/>
          </p:cNvSpPr>
          <p:nvPr>
            <p:ph type="sldNum" sz="quarter" idx="5"/>
          </p:nvPr>
        </p:nvSpPr>
        <p:spPr/>
        <p:txBody>
          <a:bodyPr/>
          <a:lstStyle/>
          <a:p>
            <a:fld id="{FA2E8F3B-21ED-4E4C-8679-776FEF858F05}" type="slidenum">
              <a:rPr lang="en-US" smtClean="0"/>
              <a:t>26</a:t>
            </a:fld>
            <a:endParaRPr lang="en-US"/>
          </a:p>
        </p:txBody>
      </p:sp>
    </p:spTree>
    <p:extLst>
      <p:ext uri="{BB962C8B-B14F-4D97-AF65-F5344CB8AC3E}">
        <p14:creationId xmlns:p14="http://schemas.microsoft.com/office/powerpoint/2010/main" val="1454076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27</a:t>
            </a:fld>
            <a:endParaRPr lang="en-US"/>
          </a:p>
        </p:txBody>
      </p:sp>
    </p:spTree>
    <p:extLst>
      <p:ext uri="{BB962C8B-B14F-4D97-AF65-F5344CB8AC3E}">
        <p14:creationId xmlns:p14="http://schemas.microsoft.com/office/powerpoint/2010/main" val="289141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t>
            </a:r>
          </a:p>
        </p:txBody>
      </p:sp>
      <p:sp>
        <p:nvSpPr>
          <p:cNvPr id="4" name="Slide Number Placeholder 3"/>
          <p:cNvSpPr>
            <a:spLocks noGrp="1"/>
          </p:cNvSpPr>
          <p:nvPr>
            <p:ph type="sldNum" sz="quarter" idx="5"/>
          </p:nvPr>
        </p:nvSpPr>
        <p:spPr/>
        <p:txBody>
          <a:bodyPr/>
          <a:lstStyle/>
          <a:p>
            <a:fld id="{FA2E8F3B-21ED-4E4C-8679-776FEF858F05}" type="slidenum">
              <a:rPr lang="en-US" smtClean="0"/>
              <a:t>29</a:t>
            </a:fld>
            <a:endParaRPr lang="en-US"/>
          </a:p>
        </p:txBody>
      </p:sp>
    </p:spTree>
    <p:extLst>
      <p:ext uri="{BB962C8B-B14F-4D97-AF65-F5344CB8AC3E}">
        <p14:creationId xmlns:p14="http://schemas.microsoft.com/office/powerpoint/2010/main" val="561737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t>
            </a:r>
          </a:p>
        </p:txBody>
      </p:sp>
      <p:sp>
        <p:nvSpPr>
          <p:cNvPr id="4" name="Slide Number Placeholder 3"/>
          <p:cNvSpPr>
            <a:spLocks noGrp="1"/>
          </p:cNvSpPr>
          <p:nvPr>
            <p:ph type="sldNum" sz="quarter" idx="5"/>
          </p:nvPr>
        </p:nvSpPr>
        <p:spPr/>
        <p:txBody>
          <a:bodyPr/>
          <a:lstStyle/>
          <a:p>
            <a:fld id="{FA2E8F3B-21ED-4E4C-8679-776FEF858F05}" type="slidenum">
              <a:rPr lang="en-US" smtClean="0"/>
              <a:t>30</a:t>
            </a:fld>
            <a:endParaRPr lang="en-US"/>
          </a:p>
        </p:txBody>
      </p:sp>
    </p:spTree>
    <p:extLst>
      <p:ext uri="{BB962C8B-B14F-4D97-AF65-F5344CB8AC3E}">
        <p14:creationId xmlns:p14="http://schemas.microsoft.com/office/powerpoint/2010/main" val="136634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a:t>
            </a:r>
          </a:p>
        </p:txBody>
      </p:sp>
      <p:sp>
        <p:nvSpPr>
          <p:cNvPr id="4" name="Slide Number Placeholder 3"/>
          <p:cNvSpPr>
            <a:spLocks noGrp="1"/>
          </p:cNvSpPr>
          <p:nvPr>
            <p:ph type="sldNum" sz="quarter" idx="5"/>
          </p:nvPr>
        </p:nvSpPr>
        <p:spPr/>
        <p:txBody>
          <a:bodyPr/>
          <a:lstStyle/>
          <a:p>
            <a:fld id="{FA2E8F3B-21ED-4E4C-8679-776FEF858F05}" type="slidenum">
              <a:rPr lang="en-US" smtClean="0"/>
              <a:t>31</a:t>
            </a:fld>
            <a:endParaRPr lang="en-US"/>
          </a:p>
        </p:txBody>
      </p:sp>
    </p:spTree>
    <p:extLst>
      <p:ext uri="{BB962C8B-B14F-4D97-AF65-F5344CB8AC3E}">
        <p14:creationId xmlns:p14="http://schemas.microsoft.com/office/powerpoint/2010/main" val="2443134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Vaccine may cause </a:t>
            </a:r>
          </a:p>
          <a:p>
            <a:endParaRPr lang="en-US" dirty="0"/>
          </a:p>
          <a:p>
            <a:pPr lvl="1"/>
            <a:r>
              <a:rPr lang="en-US" dirty="0"/>
              <a:t>Many different types of serious harm, but each harm is rare </a:t>
            </a:r>
          </a:p>
          <a:p>
            <a:pPr lvl="1"/>
            <a:endParaRPr lang="en-US" dirty="0"/>
          </a:p>
          <a:p>
            <a:pPr lvl="1"/>
            <a:r>
              <a:rPr lang="en-US" dirty="0"/>
              <a:t>If vaccine causes 20 different types of serious harm</a:t>
            </a:r>
          </a:p>
          <a:p>
            <a:pPr lvl="1"/>
            <a:endParaRPr lang="en-US" dirty="0"/>
          </a:p>
          <a:p>
            <a:pPr lvl="1"/>
            <a:r>
              <a:rPr lang="en-US" dirty="0"/>
              <a:t>If each serious harm is occurs at a rate of 1 in 10,000 </a:t>
            </a:r>
          </a:p>
          <a:p>
            <a:pPr marL="457200" lvl="1" indent="0">
              <a:buNone/>
            </a:pPr>
            <a:endParaRPr lang="en-US" dirty="0"/>
          </a:p>
          <a:p>
            <a:pPr lvl="1"/>
            <a:r>
              <a:rPr lang="en-US" dirty="0"/>
              <a:t>The rate of serious harm will be 1 in 500</a:t>
            </a:r>
          </a:p>
          <a:p>
            <a:endParaRPr lang="en-US" dirty="0"/>
          </a:p>
          <a:p>
            <a:r>
              <a:rPr lang="en-US" dirty="0"/>
              <a:t>Add slide on coagulation disorders</a:t>
            </a:r>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32</a:t>
            </a:fld>
            <a:endParaRPr lang="en-US"/>
          </a:p>
        </p:txBody>
      </p:sp>
    </p:spTree>
    <p:extLst>
      <p:ext uri="{BB962C8B-B14F-4D97-AF65-F5344CB8AC3E}">
        <p14:creationId xmlns:p14="http://schemas.microsoft.com/office/powerpoint/2010/main" val="2974526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for Combined</a:t>
            </a:r>
          </a:p>
        </p:txBody>
      </p:sp>
      <p:sp>
        <p:nvSpPr>
          <p:cNvPr id="4" name="Slide Number Placeholder 3"/>
          <p:cNvSpPr>
            <a:spLocks noGrp="1"/>
          </p:cNvSpPr>
          <p:nvPr>
            <p:ph type="sldNum" sz="quarter" idx="5"/>
          </p:nvPr>
        </p:nvSpPr>
        <p:spPr/>
        <p:txBody>
          <a:bodyPr/>
          <a:lstStyle/>
          <a:p>
            <a:fld id="{FA2E8F3B-21ED-4E4C-8679-776FEF858F05}" type="slidenum">
              <a:rPr lang="en-US" smtClean="0"/>
              <a:t>33</a:t>
            </a:fld>
            <a:endParaRPr lang="en-US"/>
          </a:p>
        </p:txBody>
      </p:sp>
    </p:spTree>
    <p:extLst>
      <p:ext uri="{BB962C8B-B14F-4D97-AF65-F5344CB8AC3E}">
        <p14:creationId xmlns:p14="http://schemas.microsoft.com/office/powerpoint/2010/main" val="2858129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for Combined</a:t>
            </a:r>
          </a:p>
        </p:txBody>
      </p:sp>
      <p:sp>
        <p:nvSpPr>
          <p:cNvPr id="4" name="Slide Number Placeholder 3"/>
          <p:cNvSpPr>
            <a:spLocks noGrp="1"/>
          </p:cNvSpPr>
          <p:nvPr>
            <p:ph type="sldNum" sz="quarter" idx="5"/>
          </p:nvPr>
        </p:nvSpPr>
        <p:spPr/>
        <p:txBody>
          <a:bodyPr/>
          <a:lstStyle/>
          <a:p>
            <a:fld id="{FA2E8F3B-21ED-4E4C-8679-776FEF858F05}" type="slidenum">
              <a:rPr lang="en-US" smtClean="0"/>
              <a:t>34</a:t>
            </a:fld>
            <a:endParaRPr lang="en-US"/>
          </a:p>
        </p:txBody>
      </p:sp>
    </p:spTree>
    <p:extLst>
      <p:ext uri="{BB962C8B-B14F-4D97-AF65-F5344CB8AC3E}">
        <p14:creationId xmlns:p14="http://schemas.microsoft.com/office/powerpoint/2010/main" val="331163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Polack, F. P., Thomas, S. J., </a:t>
            </a:r>
            <a:r>
              <a:rPr lang="en-US" b="0" i="0" dirty="0" err="1">
                <a:solidFill>
                  <a:srgbClr val="222222"/>
                </a:solidFill>
                <a:effectLst/>
                <a:latin typeface="Arial" panose="020B0604020202020204" pitchFamily="34" charset="0"/>
              </a:rPr>
              <a:t>Kitchin</a:t>
            </a:r>
            <a:r>
              <a:rPr lang="en-US" b="0" i="0" dirty="0">
                <a:solidFill>
                  <a:srgbClr val="222222"/>
                </a:solidFill>
                <a:effectLst/>
                <a:latin typeface="Arial" panose="020B0604020202020204" pitchFamily="34" charset="0"/>
              </a:rPr>
              <a:t>, N., </a:t>
            </a:r>
            <a:r>
              <a:rPr lang="en-US" b="0" i="0" dirty="0" err="1">
                <a:solidFill>
                  <a:srgbClr val="222222"/>
                </a:solidFill>
                <a:effectLst/>
                <a:latin typeface="Arial" panose="020B0604020202020204" pitchFamily="34" charset="0"/>
              </a:rPr>
              <a:t>Absalon</a:t>
            </a:r>
            <a:r>
              <a:rPr lang="en-US" b="0" i="0" dirty="0">
                <a:solidFill>
                  <a:srgbClr val="222222"/>
                </a:solidFill>
                <a:effectLst/>
                <a:latin typeface="Arial" panose="020B0604020202020204" pitchFamily="34" charset="0"/>
              </a:rPr>
              <a:t>, J., </a:t>
            </a:r>
            <a:r>
              <a:rPr lang="en-US" b="0" i="0" dirty="0" err="1">
                <a:solidFill>
                  <a:srgbClr val="222222"/>
                </a:solidFill>
                <a:effectLst/>
                <a:latin typeface="Arial" panose="020B0604020202020204" pitchFamily="34" charset="0"/>
              </a:rPr>
              <a:t>Gurtman</a:t>
            </a:r>
            <a:r>
              <a:rPr lang="en-US" b="0" i="0" dirty="0">
                <a:solidFill>
                  <a:srgbClr val="222222"/>
                </a:solidFill>
                <a:effectLst/>
                <a:latin typeface="Arial" panose="020B0604020202020204" pitchFamily="34" charset="0"/>
              </a:rPr>
              <a:t>, A., Lockhart, S., ... &amp; Gruber, W. C. (2020). Safety and efficacy of the BNT162b2 mRNA Covid-19 vaccine. </a:t>
            </a:r>
            <a:r>
              <a:rPr lang="en-US" b="0" i="1" dirty="0">
                <a:solidFill>
                  <a:srgbClr val="222222"/>
                </a:solidFill>
                <a:effectLst/>
                <a:latin typeface="Arial" panose="020B0604020202020204" pitchFamily="34" charset="0"/>
              </a:rPr>
              <a:t>New England journal of medicine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383</a:t>
            </a:r>
            <a:r>
              <a:rPr lang="en-US" b="0" i="0" dirty="0">
                <a:solidFill>
                  <a:srgbClr val="222222"/>
                </a:solidFill>
                <a:effectLst/>
                <a:latin typeface="Arial" panose="020B0604020202020204" pitchFamily="34" charset="0"/>
              </a:rPr>
              <a:t>(27), 2603-2615.</a:t>
            </a:r>
          </a:p>
          <a:p>
            <a:endParaRPr lang="en-US" b="0" i="0" dirty="0">
              <a:solidFill>
                <a:srgbClr val="222222"/>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A2E8F3B-21ED-4E4C-8679-776FEF858F05}" type="slidenum">
              <a:rPr lang="en-US" smtClean="0"/>
              <a:t>3</a:t>
            </a:fld>
            <a:endParaRPr lang="en-US"/>
          </a:p>
        </p:txBody>
      </p:sp>
    </p:spTree>
    <p:extLst>
      <p:ext uri="{BB962C8B-B14F-4D97-AF65-F5344CB8AC3E}">
        <p14:creationId xmlns:p14="http://schemas.microsoft.com/office/powerpoint/2010/main" val="514146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Erase ??</a:t>
            </a:r>
          </a:p>
          <a:p>
            <a:endParaRPr lang="en-US" dirty="0"/>
          </a:p>
          <a:p>
            <a:r>
              <a:rPr lang="en-US" dirty="0"/>
              <a:t>Harm benefit analysis slide</a:t>
            </a:r>
          </a:p>
        </p:txBody>
      </p:sp>
      <p:sp>
        <p:nvSpPr>
          <p:cNvPr id="4" name="Slide Number Placeholder 3"/>
          <p:cNvSpPr>
            <a:spLocks noGrp="1"/>
          </p:cNvSpPr>
          <p:nvPr>
            <p:ph type="sldNum" sz="quarter" idx="5"/>
          </p:nvPr>
        </p:nvSpPr>
        <p:spPr/>
        <p:txBody>
          <a:bodyPr/>
          <a:lstStyle/>
          <a:p>
            <a:fld id="{FA2E8F3B-21ED-4E4C-8679-776FEF858F05}" type="slidenum">
              <a:rPr lang="en-US" smtClean="0"/>
              <a:t>36</a:t>
            </a:fld>
            <a:endParaRPr lang="en-US"/>
          </a:p>
        </p:txBody>
      </p:sp>
    </p:spTree>
    <p:extLst>
      <p:ext uri="{BB962C8B-B14F-4D97-AF65-F5344CB8AC3E}">
        <p14:creationId xmlns:p14="http://schemas.microsoft.com/office/powerpoint/2010/main" val="2095349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VS 5</a:t>
            </a:r>
          </a:p>
          <a:p>
            <a:endParaRPr lang="en-US" dirty="0"/>
          </a:p>
          <a:p>
            <a:r>
              <a:rPr lang="en-US" dirty="0"/>
              <a:t>write zero vaccine hospitalizations</a:t>
            </a:r>
          </a:p>
          <a:p>
            <a:endParaRPr lang="en-US" dirty="0"/>
          </a:p>
          <a:p>
            <a:r>
              <a:rPr lang="en-US" dirty="0"/>
              <a:t>or 0 vs 5</a:t>
            </a:r>
          </a:p>
        </p:txBody>
      </p:sp>
      <p:sp>
        <p:nvSpPr>
          <p:cNvPr id="4" name="Slide Number Placeholder 3"/>
          <p:cNvSpPr>
            <a:spLocks noGrp="1"/>
          </p:cNvSpPr>
          <p:nvPr>
            <p:ph type="sldNum" sz="quarter" idx="5"/>
          </p:nvPr>
        </p:nvSpPr>
        <p:spPr/>
        <p:txBody>
          <a:bodyPr/>
          <a:lstStyle/>
          <a:p>
            <a:fld id="{FA2E8F3B-21ED-4E4C-8679-776FEF858F05}" type="slidenum">
              <a:rPr lang="en-US" smtClean="0"/>
              <a:t>38</a:t>
            </a:fld>
            <a:endParaRPr lang="en-US"/>
          </a:p>
        </p:txBody>
      </p:sp>
    </p:spTree>
    <p:extLst>
      <p:ext uri="{BB962C8B-B14F-4D97-AF65-F5344CB8AC3E}">
        <p14:creationId xmlns:p14="http://schemas.microsoft.com/office/powerpoint/2010/main" val="4243826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39</a:t>
            </a:fld>
            <a:endParaRPr lang="en-US"/>
          </a:p>
        </p:txBody>
      </p:sp>
    </p:spTree>
    <p:extLst>
      <p:ext uri="{BB962C8B-B14F-4D97-AF65-F5344CB8AC3E}">
        <p14:creationId xmlns:p14="http://schemas.microsoft.com/office/powerpoint/2010/main" val="1926276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40</a:t>
            </a:fld>
            <a:endParaRPr lang="en-US"/>
          </a:p>
        </p:txBody>
      </p:sp>
    </p:spTree>
    <p:extLst>
      <p:ext uri="{BB962C8B-B14F-4D97-AF65-F5344CB8AC3E}">
        <p14:creationId xmlns:p14="http://schemas.microsoft.com/office/powerpoint/2010/main" val="3272670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Our study has been heavily criticized, with fact checkers calling various terminology they use to claim it is inaccurate, or misleading.   To establish the facts, they felt the peer review of experts in the field chosen to review our paper  by the editor of a </a:t>
            </a:r>
            <a:r>
              <a:rPr lang="en-US" dirty="0" err="1"/>
              <a:t>preminent</a:t>
            </a:r>
            <a:r>
              <a:rPr lang="en-US" dirty="0"/>
              <a:t> </a:t>
            </a:r>
            <a:r>
              <a:rPr lang="en-US" dirty="0" err="1"/>
              <a:t>Vacinology</a:t>
            </a:r>
            <a:r>
              <a:rPr lang="en-US" dirty="0"/>
              <a:t>  journal, they felt they could rely on social media bloggers and you-tubers along with some comments from the FDA.</a:t>
            </a:r>
          </a:p>
          <a:p>
            <a:endParaRPr lang="en-US" dirty="0"/>
          </a:p>
          <a:p>
            <a:r>
              <a:rPr lang="en-US" dirty="0"/>
              <a:t>Bloggers and you-tubers claim to debunk our study, in fact one of the blogger has been referred to as an expert debunker.</a:t>
            </a:r>
          </a:p>
          <a:p>
            <a:endParaRPr lang="en-US" dirty="0"/>
          </a:p>
          <a:p>
            <a:r>
              <a:rPr lang="en-US" dirty="0"/>
              <a:t>I raise their limitations here as I find they are very useful for helping us how to interpret the results of our analysis.</a:t>
            </a:r>
          </a:p>
          <a:p>
            <a:endParaRPr lang="en-US" dirty="0"/>
          </a:p>
          <a:p>
            <a:r>
              <a:rPr lang="en-US" dirty="0"/>
              <a:t>Mention co-authors</a:t>
            </a:r>
          </a:p>
          <a:p>
            <a:endParaRPr lang="en-US" dirty="0"/>
          </a:p>
          <a:p>
            <a:r>
              <a:rPr lang="en-US" dirty="0"/>
              <a:t>“You can’t do a proper harm benefit analysis of a vaccine with only 2 months of data post vaccine.”</a:t>
            </a:r>
          </a:p>
          <a:p>
            <a:endParaRPr lang="en-US" dirty="0"/>
          </a:p>
          <a:p>
            <a:r>
              <a:rPr lang="en-US" dirty="0"/>
              <a:t>If the trial had gone </a:t>
            </a:r>
            <a:r>
              <a:rPr lang="en-US" dirty="0" err="1"/>
              <a:t>longer,or</a:t>
            </a:r>
            <a:r>
              <a:rPr lang="en-US" dirty="0"/>
              <a:t> a surge of COVID cases or if the trial had more older people, the hospitalization rate would be higher and this would have increased the benefit of hospitalization reduction.</a:t>
            </a:r>
          </a:p>
          <a:p>
            <a:endParaRPr lang="en-US" dirty="0"/>
          </a:p>
          <a:p>
            <a:r>
              <a:rPr lang="en-US" dirty="0"/>
              <a:t>My co-authors and I agree with this, as it is obvious true.</a:t>
            </a:r>
          </a:p>
          <a:p>
            <a:endParaRPr lang="en-US" dirty="0"/>
          </a:p>
          <a:p>
            <a:r>
              <a:rPr lang="en-US" dirty="0"/>
              <a:t>This clearly shows how the benefit of hospital reduction are not just a question of vaccine efficacy being 95%, it also depends on how high is the hospitalization rate.</a:t>
            </a:r>
          </a:p>
          <a:p>
            <a:endParaRPr lang="en-US" dirty="0"/>
          </a:p>
          <a:p>
            <a:r>
              <a:rPr lang="en-US" dirty="0"/>
              <a:t>I think and I even believe this is most likely, but I have to acknowledge it is also possible the benefits could have outweighed the harms identified. </a:t>
            </a:r>
          </a:p>
          <a:p>
            <a:endParaRPr lang="en-US" dirty="0"/>
          </a:p>
          <a:p>
            <a:r>
              <a:rPr lang="en-US" dirty="0"/>
              <a:t>We can also be certain the harm to benefit ratio, will remain on the hospitalization rate, vaccine </a:t>
            </a:r>
            <a:r>
              <a:rPr lang="en-US" dirty="0" err="1"/>
              <a:t>effiacy</a:t>
            </a:r>
            <a:r>
              <a:rPr lang="en-US" dirty="0"/>
              <a:t>, </a:t>
            </a:r>
          </a:p>
          <a:p>
            <a:endParaRPr lang="en-US" dirty="0"/>
          </a:p>
          <a:p>
            <a:r>
              <a:rPr lang="en-US" dirty="0"/>
              <a:t>However we do not know this for certain.</a:t>
            </a:r>
          </a:p>
          <a:p>
            <a:endParaRPr lang="en-US" dirty="0"/>
          </a:p>
          <a:p>
            <a:r>
              <a:rPr lang="en-US" dirty="0"/>
              <a:t>I think we can safely say the clinical trial data that the COVID-19 vaccine likely offered greater benefit than harm, as long as infection rates are high,  </a:t>
            </a:r>
          </a:p>
          <a:p>
            <a:r>
              <a:rPr lang="en-US" dirty="0"/>
              <a:t>Today most have already been infected greatly reducing their chance of hospitalization, plus with Omicron we have a situation with a virus less likely to cause hospitalization, and it is known to be able to evade the immune protection of the vaccine reducing vaccine efficacy.   All of these factors would would reduce the benefits, while harms would stay the same.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41</a:t>
            </a:fld>
            <a:endParaRPr lang="en-US"/>
          </a:p>
        </p:txBody>
      </p:sp>
    </p:spTree>
    <p:extLst>
      <p:ext uri="{BB962C8B-B14F-4D97-AF65-F5344CB8AC3E}">
        <p14:creationId xmlns:p14="http://schemas.microsoft.com/office/powerpoint/2010/main" val="1162423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2021 early 2022 we saw the rise of Omicron</a:t>
            </a:r>
          </a:p>
          <a:p>
            <a:endParaRPr lang="en-US" dirty="0"/>
          </a:p>
          <a:p>
            <a:r>
              <a:rPr lang="en-US" dirty="0"/>
              <a:t>Case </a:t>
            </a:r>
            <a:r>
              <a:rPr lang="en-US" dirty="0" err="1"/>
              <a:t>countrer</a:t>
            </a:r>
            <a:r>
              <a:rPr lang="en-US" dirty="0"/>
              <a:t> stopped being accurate for hospitalizations</a:t>
            </a:r>
          </a:p>
          <a:p>
            <a:endParaRPr lang="en-US" dirty="0"/>
          </a:p>
          <a:p>
            <a:r>
              <a:rPr lang="en-US" dirty="0"/>
              <a:t>While most hospitalizations prior to COVID were nearly all do to COVID,  with Omicron the reverse was true with nearly all patients hospitalized who had COVID nearly all were incidental </a:t>
            </a:r>
          </a:p>
          <a:p>
            <a:endParaRPr lang="en-US" dirty="0"/>
          </a:p>
          <a:p>
            <a:r>
              <a:rPr lang="en-US" dirty="0"/>
              <a:t>While some were potentially COVID related given it places people at risk for many conditions, but I really think most were clearly unrelated, and I personally actually have not admitted a patient for COVID-19 since February 2022 while want to be clear, I have seen another doctor admit a patient for </a:t>
            </a:r>
            <a:r>
              <a:rPr lang="en-US" dirty="0" err="1"/>
              <a:t>OMICron</a:t>
            </a:r>
            <a:r>
              <a:rPr lang="en-US" dirty="0"/>
              <a:t> covid, and I have responded to one call for help with an ICU Omicron patient,  my experience may be anecdotal, I work in 4 hospitals, with many different ER nurses, all reporting a similar situation, as well as other ER </a:t>
            </a:r>
            <a:r>
              <a:rPr lang="en-US" dirty="0" err="1"/>
              <a:t>hysicians</a:t>
            </a:r>
            <a:r>
              <a:rPr lang="en-US" dirty="0"/>
              <a:t> I know all reporting the COVID-19 hospitalizations are incredibly rare</a:t>
            </a:r>
          </a:p>
          <a:p>
            <a:endParaRPr lang="en-US" dirty="0"/>
          </a:p>
          <a:p>
            <a:r>
              <a:rPr lang="en-US" dirty="0"/>
              <a:t>The anecdotal experiences of myself and fellow ER doctors and nurses should not be thought of as simply anecdotal.  While if you ask an ER doctor what it is the rate of hospital admissions per population for heart attacks strokes, </a:t>
            </a:r>
            <a:r>
              <a:rPr lang="en-US" dirty="0" err="1"/>
              <a:t>pulmanry</a:t>
            </a:r>
            <a:r>
              <a:rPr lang="en-US" dirty="0"/>
              <a:t>  embolism, and aortic dissection my guess is none would know the number off the top of their head, but my guess is every one could heart attacks are a bit more common than strokes, which are more common than pulmonary embolism, while aortic dissection, I rarely see that.  </a:t>
            </a:r>
          </a:p>
          <a:p>
            <a:endParaRPr lang="en-US" dirty="0"/>
          </a:p>
          <a:p>
            <a:r>
              <a:rPr lang="en-US" dirty="0"/>
              <a:t>   I was responding to 2-3 </a:t>
            </a:r>
            <a:r>
              <a:rPr lang="en-US" dirty="0" err="1"/>
              <a:t>resucitations</a:t>
            </a:r>
            <a:r>
              <a:rPr lang="en-US" dirty="0"/>
              <a:t> a day at high points of the surge, and now I have not even hospitalized a patient in over a year.  </a:t>
            </a:r>
          </a:p>
        </p:txBody>
      </p:sp>
      <p:sp>
        <p:nvSpPr>
          <p:cNvPr id="4" name="Slide Number Placeholder 3"/>
          <p:cNvSpPr>
            <a:spLocks noGrp="1"/>
          </p:cNvSpPr>
          <p:nvPr>
            <p:ph type="sldNum" sz="quarter" idx="5"/>
          </p:nvPr>
        </p:nvSpPr>
        <p:spPr/>
        <p:txBody>
          <a:bodyPr/>
          <a:lstStyle/>
          <a:p>
            <a:fld id="{FA2E8F3B-21ED-4E4C-8679-776FEF858F05}" type="slidenum">
              <a:rPr lang="en-US" smtClean="0"/>
              <a:t>42</a:t>
            </a:fld>
            <a:endParaRPr lang="en-US"/>
          </a:p>
        </p:txBody>
      </p:sp>
    </p:spTree>
    <p:extLst>
      <p:ext uri="{BB962C8B-B14F-4D97-AF65-F5344CB8AC3E}">
        <p14:creationId xmlns:p14="http://schemas.microsoft.com/office/powerpoint/2010/main" val="3537172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bold important part</a:t>
            </a:r>
          </a:p>
        </p:txBody>
      </p:sp>
      <p:sp>
        <p:nvSpPr>
          <p:cNvPr id="4" name="Slide Number Placeholder 3"/>
          <p:cNvSpPr>
            <a:spLocks noGrp="1"/>
          </p:cNvSpPr>
          <p:nvPr>
            <p:ph type="sldNum" sz="quarter" idx="5"/>
          </p:nvPr>
        </p:nvSpPr>
        <p:spPr/>
        <p:txBody>
          <a:bodyPr/>
          <a:lstStyle/>
          <a:p>
            <a:fld id="{FA2E8F3B-21ED-4E4C-8679-776FEF858F05}" type="slidenum">
              <a:rPr lang="en-US" smtClean="0"/>
              <a:t>44</a:t>
            </a:fld>
            <a:endParaRPr lang="en-US"/>
          </a:p>
        </p:txBody>
      </p:sp>
    </p:spTree>
    <p:extLst>
      <p:ext uri="{BB962C8B-B14F-4D97-AF65-F5344CB8AC3E}">
        <p14:creationId xmlns:p14="http://schemas.microsoft.com/office/powerpoint/2010/main" val="3966170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47</a:t>
            </a:fld>
            <a:endParaRPr lang="en-US"/>
          </a:p>
        </p:txBody>
      </p:sp>
    </p:spTree>
    <p:extLst>
      <p:ext uri="{BB962C8B-B14F-4D97-AF65-F5344CB8AC3E}">
        <p14:creationId xmlns:p14="http://schemas.microsoft.com/office/powerpoint/2010/main" val="4198015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 Million patients in Kaiser system</a:t>
            </a:r>
          </a:p>
          <a:p>
            <a:endParaRPr lang="en-US" dirty="0"/>
          </a:p>
          <a:p>
            <a:r>
              <a:rPr lang="en-US" dirty="0"/>
              <a:t>Over 200,000 tested positive during Omicron</a:t>
            </a:r>
          </a:p>
          <a:p>
            <a:endParaRPr lang="en-US" dirty="0"/>
          </a:p>
          <a:p>
            <a:r>
              <a:rPr lang="en-US" dirty="0"/>
              <a:t>ICU admission was 11 in 10,000 for delta vs 2 for omicron, ventilation was 7 versus 1</a:t>
            </a:r>
          </a:p>
        </p:txBody>
      </p:sp>
      <p:sp>
        <p:nvSpPr>
          <p:cNvPr id="4" name="Slide Number Placeholder 3"/>
          <p:cNvSpPr>
            <a:spLocks noGrp="1"/>
          </p:cNvSpPr>
          <p:nvPr>
            <p:ph type="sldNum" sz="quarter" idx="5"/>
          </p:nvPr>
        </p:nvSpPr>
        <p:spPr/>
        <p:txBody>
          <a:bodyPr/>
          <a:lstStyle/>
          <a:p>
            <a:fld id="{FA2E8F3B-21ED-4E4C-8679-776FEF858F05}" type="slidenum">
              <a:rPr lang="en-US" smtClean="0"/>
              <a:t>48</a:t>
            </a:fld>
            <a:endParaRPr lang="en-US"/>
          </a:p>
        </p:txBody>
      </p:sp>
    </p:spTree>
    <p:extLst>
      <p:ext uri="{BB962C8B-B14F-4D97-AF65-F5344CB8AC3E}">
        <p14:creationId xmlns:p14="http://schemas.microsoft.com/office/powerpoint/2010/main" val="2275021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enlarge split in two</a:t>
            </a:r>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49</a:t>
            </a:fld>
            <a:endParaRPr lang="en-US"/>
          </a:p>
        </p:txBody>
      </p:sp>
    </p:spTree>
    <p:extLst>
      <p:ext uri="{BB962C8B-B14F-4D97-AF65-F5344CB8AC3E}">
        <p14:creationId xmlns:p14="http://schemas.microsoft.com/office/powerpoint/2010/main" val="139813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graph</a:t>
            </a:r>
          </a:p>
        </p:txBody>
      </p:sp>
      <p:sp>
        <p:nvSpPr>
          <p:cNvPr id="4" name="Slide Number Placeholder 3"/>
          <p:cNvSpPr>
            <a:spLocks noGrp="1"/>
          </p:cNvSpPr>
          <p:nvPr>
            <p:ph type="sldNum" sz="quarter" idx="5"/>
          </p:nvPr>
        </p:nvSpPr>
        <p:spPr/>
        <p:txBody>
          <a:bodyPr/>
          <a:lstStyle/>
          <a:p>
            <a:fld id="{FA2E8F3B-21ED-4E4C-8679-776FEF858F05}" type="slidenum">
              <a:rPr lang="en-US" smtClean="0"/>
              <a:t>4</a:t>
            </a:fld>
            <a:endParaRPr lang="en-US"/>
          </a:p>
        </p:txBody>
      </p:sp>
    </p:spTree>
    <p:extLst>
      <p:ext uri="{BB962C8B-B14F-4D97-AF65-F5344CB8AC3E}">
        <p14:creationId xmlns:p14="http://schemas.microsoft.com/office/powerpoint/2010/main" val="4278490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enlarge split in two</a:t>
            </a:r>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50</a:t>
            </a:fld>
            <a:endParaRPr lang="en-US"/>
          </a:p>
        </p:txBody>
      </p:sp>
    </p:spTree>
    <p:extLst>
      <p:ext uri="{BB962C8B-B14F-4D97-AF65-F5344CB8AC3E}">
        <p14:creationId xmlns:p14="http://schemas.microsoft.com/office/powerpoint/2010/main" val="3316040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Hospitalization rates are unreliable</a:t>
            </a:r>
          </a:p>
          <a:p>
            <a:endParaRPr lang="en-US" sz="1200" dirty="0"/>
          </a:p>
          <a:p>
            <a:r>
              <a:rPr lang="en-US" sz="1200" dirty="0"/>
              <a:t>Hospitalization rates are lower</a:t>
            </a:r>
          </a:p>
          <a:p>
            <a:endParaRPr lang="en-US" sz="1200" dirty="0"/>
          </a:p>
          <a:p>
            <a:r>
              <a:rPr lang="en-US" sz="1200" dirty="0"/>
              <a:t>Vaccine Efficacy is lower</a:t>
            </a:r>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57</a:t>
            </a:fld>
            <a:endParaRPr lang="en-US"/>
          </a:p>
        </p:txBody>
      </p:sp>
    </p:spTree>
    <p:extLst>
      <p:ext uri="{BB962C8B-B14F-4D97-AF65-F5344CB8AC3E}">
        <p14:creationId xmlns:p14="http://schemas.microsoft.com/office/powerpoint/2010/main" val="1517383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don’t know exactly what type of serious harm, or how frequent each type of harm is. </a:t>
            </a:r>
          </a:p>
        </p:txBody>
      </p:sp>
      <p:sp>
        <p:nvSpPr>
          <p:cNvPr id="4" name="Slide Number Placeholder 3"/>
          <p:cNvSpPr>
            <a:spLocks noGrp="1"/>
          </p:cNvSpPr>
          <p:nvPr>
            <p:ph type="sldNum" sz="quarter" idx="5"/>
          </p:nvPr>
        </p:nvSpPr>
        <p:spPr/>
        <p:txBody>
          <a:bodyPr/>
          <a:lstStyle/>
          <a:p>
            <a:fld id="{FA2E8F3B-21ED-4E4C-8679-776FEF858F05}" type="slidenum">
              <a:rPr lang="en-US" smtClean="0"/>
              <a:t>58</a:t>
            </a:fld>
            <a:endParaRPr lang="en-US"/>
          </a:p>
        </p:txBody>
      </p:sp>
    </p:spTree>
    <p:extLst>
      <p:ext uri="{BB962C8B-B14F-4D97-AF65-F5344CB8AC3E}">
        <p14:creationId xmlns:p14="http://schemas.microsoft.com/office/powerpoint/2010/main" val="2852648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not rely on Observational data to continue to recommend boosters which are potentially causing more harm than benefit indefinitely.   </a:t>
            </a:r>
          </a:p>
          <a:p>
            <a:endParaRPr lang="en-US" dirty="0"/>
          </a:p>
          <a:p>
            <a:r>
              <a:rPr lang="en-US" dirty="0"/>
              <a:t>Our governmental agency safety surveillance system is totally inadequate to identify a  harm profile of small increases in multiple common serious events </a:t>
            </a:r>
          </a:p>
        </p:txBody>
      </p:sp>
      <p:sp>
        <p:nvSpPr>
          <p:cNvPr id="4" name="Slide Number Placeholder 3"/>
          <p:cNvSpPr>
            <a:spLocks noGrp="1"/>
          </p:cNvSpPr>
          <p:nvPr>
            <p:ph type="sldNum" sz="quarter" idx="5"/>
          </p:nvPr>
        </p:nvSpPr>
        <p:spPr/>
        <p:txBody>
          <a:bodyPr/>
          <a:lstStyle/>
          <a:p>
            <a:fld id="{FA2E8F3B-21ED-4E4C-8679-776FEF858F05}" type="slidenum">
              <a:rPr lang="en-US" smtClean="0"/>
              <a:t>59</a:t>
            </a:fld>
            <a:endParaRPr lang="en-US"/>
          </a:p>
        </p:txBody>
      </p:sp>
    </p:spTree>
    <p:extLst>
      <p:ext uri="{BB962C8B-B14F-4D97-AF65-F5344CB8AC3E}">
        <p14:creationId xmlns:p14="http://schemas.microsoft.com/office/powerpoint/2010/main" val="1872543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Pfizer and Moderna to release all-cause hospitalization data</a:t>
            </a:r>
          </a:p>
          <a:p>
            <a:endParaRPr lang="en-US" dirty="0"/>
          </a:p>
          <a:p>
            <a:r>
              <a:rPr lang="en-US" dirty="0"/>
              <a:t>Must release all cause-hospitalization data including and excluding COVID-19, to allow comparison with current </a:t>
            </a:r>
            <a:r>
              <a:rPr lang="en-US" dirty="0" err="1"/>
              <a:t>varients</a:t>
            </a:r>
            <a:r>
              <a:rPr lang="en-US" dirty="0"/>
              <a:t> </a:t>
            </a:r>
          </a:p>
          <a:p>
            <a:endParaRPr lang="en-US" dirty="0"/>
          </a:p>
          <a:p>
            <a:r>
              <a:rPr lang="en-US" dirty="0"/>
              <a:t>If all cause hospitalization is increased in original RCTs COVID-19 vaccines should be withdrawn</a:t>
            </a:r>
          </a:p>
          <a:p>
            <a:endParaRPr lang="en-US" dirty="0"/>
          </a:p>
          <a:p>
            <a:r>
              <a:rPr lang="en-US" dirty="0"/>
              <a:t>If all cause hospitalization is similar between groups a moratorium must be placed on COVID-19 vaccines and RCTs commenced  </a:t>
            </a:r>
          </a:p>
          <a:p>
            <a:endParaRPr lang="en-US" dirty="0"/>
          </a:p>
          <a:p>
            <a:r>
              <a:rPr lang="en-US" dirty="0"/>
              <a:t>RCT should begin in those over 70, and demonstrate evidence of COVID-19 hospitalization reduction without showing increase in all-cause hospitalization.  </a:t>
            </a:r>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60</a:t>
            </a:fld>
            <a:endParaRPr lang="en-US"/>
          </a:p>
        </p:txBody>
      </p:sp>
    </p:spTree>
    <p:extLst>
      <p:ext uri="{BB962C8B-B14F-4D97-AF65-F5344CB8AC3E}">
        <p14:creationId xmlns:p14="http://schemas.microsoft.com/office/powerpoint/2010/main" val="54737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Pfizer and Moderna to release all-cause hospitalization data</a:t>
            </a:r>
          </a:p>
          <a:p>
            <a:endParaRPr lang="en-US" dirty="0"/>
          </a:p>
          <a:p>
            <a:r>
              <a:rPr lang="en-US" dirty="0"/>
              <a:t>Must release all cause-hospitalization data including and excluding COVID-19, to allow comparison with current </a:t>
            </a:r>
            <a:r>
              <a:rPr lang="en-US" dirty="0" err="1"/>
              <a:t>varients</a:t>
            </a:r>
            <a:r>
              <a:rPr lang="en-US" dirty="0"/>
              <a:t> </a:t>
            </a:r>
          </a:p>
          <a:p>
            <a:endParaRPr lang="en-US" dirty="0"/>
          </a:p>
          <a:p>
            <a:r>
              <a:rPr lang="en-US" dirty="0"/>
              <a:t>If all cause hospitalization is increased in original RCTs COVID-19 vaccines should be withdrawn</a:t>
            </a:r>
          </a:p>
          <a:p>
            <a:endParaRPr lang="en-US" dirty="0"/>
          </a:p>
          <a:p>
            <a:r>
              <a:rPr lang="en-US" dirty="0"/>
              <a:t>If all cause hospitalization is similar between groups a moratorium must be placed on COVID-19 vaccines and RCTs commenced  </a:t>
            </a:r>
          </a:p>
          <a:p>
            <a:endParaRPr lang="en-US" dirty="0"/>
          </a:p>
          <a:p>
            <a:r>
              <a:rPr lang="en-US" dirty="0"/>
              <a:t>RCT should begin in those over 70, and demonstrate evidence of COVID-19 hospitalization reduction without showing increase in all-cause hospitalization.  </a:t>
            </a:r>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61</a:t>
            </a:fld>
            <a:endParaRPr lang="en-US"/>
          </a:p>
        </p:txBody>
      </p:sp>
    </p:spTree>
    <p:extLst>
      <p:ext uri="{BB962C8B-B14F-4D97-AF65-F5344CB8AC3E}">
        <p14:creationId xmlns:p14="http://schemas.microsoft.com/office/powerpoint/2010/main" val="61974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www.nejm.org</a:t>
            </a:r>
            <a:r>
              <a:rPr lang="en-US" dirty="0"/>
              <a:t>/</a:t>
            </a:r>
            <a:r>
              <a:rPr lang="en-US" dirty="0" err="1"/>
              <a:t>doi</a:t>
            </a:r>
            <a:r>
              <a:rPr lang="en-US" dirty="0"/>
              <a:t>/suppl/10.1056/NEJMoa2035389/</a:t>
            </a:r>
            <a:r>
              <a:rPr lang="en-US" dirty="0" err="1"/>
              <a:t>suppl_file</a:t>
            </a:r>
            <a:r>
              <a:rPr lang="en-US" dirty="0"/>
              <a:t>/nejmoa2035389_appendix.pdf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www.fda.gov</a:t>
            </a:r>
            <a:r>
              <a:rPr lang="en-US" dirty="0"/>
              <a:t>/media/144416/</a:t>
            </a:r>
            <a:r>
              <a:rPr lang="en-US" dirty="0" err="1"/>
              <a:t>download#page</a:t>
            </a:r>
            <a:r>
              <a:rPr lang="en-US" dirty="0"/>
              <a:t>=30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Table S14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A2E8F3B-21ED-4E4C-8679-776FEF858F05}" type="slidenum">
              <a:rPr lang="en-US" smtClean="0"/>
              <a:t>5</a:t>
            </a:fld>
            <a:endParaRPr lang="en-US"/>
          </a:p>
        </p:txBody>
      </p:sp>
    </p:spTree>
    <p:extLst>
      <p:ext uri="{BB962C8B-B14F-4D97-AF65-F5344CB8AC3E}">
        <p14:creationId xmlns:p14="http://schemas.microsoft.com/office/powerpoint/2010/main" val="118871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VS 5</a:t>
            </a:r>
          </a:p>
          <a:p>
            <a:endParaRPr lang="en-US" dirty="0"/>
          </a:p>
          <a:p>
            <a:r>
              <a:rPr lang="en-US" dirty="0"/>
              <a:t>write zero vaccine hospitalizations</a:t>
            </a:r>
          </a:p>
          <a:p>
            <a:endParaRPr lang="en-US" dirty="0"/>
          </a:p>
          <a:p>
            <a:r>
              <a:rPr lang="en-US" dirty="0"/>
              <a:t>or 0 vs 5</a:t>
            </a:r>
          </a:p>
        </p:txBody>
      </p:sp>
      <p:sp>
        <p:nvSpPr>
          <p:cNvPr id="4" name="Slide Number Placeholder 3"/>
          <p:cNvSpPr>
            <a:spLocks noGrp="1"/>
          </p:cNvSpPr>
          <p:nvPr>
            <p:ph type="sldNum" sz="quarter" idx="5"/>
          </p:nvPr>
        </p:nvSpPr>
        <p:spPr/>
        <p:txBody>
          <a:bodyPr/>
          <a:lstStyle/>
          <a:p>
            <a:fld id="{FA2E8F3B-21ED-4E4C-8679-776FEF858F05}" type="slidenum">
              <a:rPr lang="en-US" smtClean="0"/>
              <a:t>6</a:t>
            </a:fld>
            <a:endParaRPr lang="en-US"/>
          </a:p>
        </p:txBody>
      </p:sp>
    </p:spTree>
    <p:extLst>
      <p:ext uri="{BB962C8B-B14F-4D97-AF65-F5344CB8AC3E}">
        <p14:creationId xmlns:p14="http://schemas.microsoft.com/office/powerpoint/2010/main" val="314419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VS 5</a:t>
            </a:r>
          </a:p>
          <a:p>
            <a:endParaRPr lang="en-US" dirty="0"/>
          </a:p>
          <a:p>
            <a:r>
              <a:rPr lang="en-US" dirty="0"/>
              <a:t>write zero vaccine hospitalizations</a:t>
            </a:r>
          </a:p>
          <a:p>
            <a:endParaRPr lang="en-US" dirty="0"/>
          </a:p>
          <a:p>
            <a:r>
              <a:rPr lang="en-US" dirty="0"/>
              <a:t>or 0 vs 5</a:t>
            </a:r>
          </a:p>
        </p:txBody>
      </p:sp>
      <p:sp>
        <p:nvSpPr>
          <p:cNvPr id="4" name="Slide Number Placeholder 3"/>
          <p:cNvSpPr>
            <a:spLocks noGrp="1"/>
          </p:cNvSpPr>
          <p:nvPr>
            <p:ph type="sldNum" sz="quarter" idx="5"/>
          </p:nvPr>
        </p:nvSpPr>
        <p:spPr/>
        <p:txBody>
          <a:bodyPr/>
          <a:lstStyle/>
          <a:p>
            <a:fld id="{FA2E8F3B-21ED-4E4C-8679-776FEF858F05}" type="slidenum">
              <a:rPr lang="en-US" smtClean="0"/>
              <a:t>7</a:t>
            </a:fld>
            <a:endParaRPr lang="en-US"/>
          </a:p>
        </p:txBody>
      </p:sp>
    </p:spTree>
    <p:extLst>
      <p:ext uri="{BB962C8B-B14F-4D97-AF65-F5344CB8AC3E}">
        <p14:creationId xmlns:p14="http://schemas.microsoft.com/office/powerpoint/2010/main" val="3369174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Thomas, S. J., Moreira Jr, E. D., </a:t>
            </a:r>
            <a:r>
              <a:rPr lang="en-US" sz="1200" b="0" i="0" kern="1200" dirty="0" err="1">
                <a:solidFill>
                  <a:schemeClr val="tx1"/>
                </a:solidFill>
                <a:effectLst/>
                <a:latin typeface="+mn-lt"/>
                <a:ea typeface="+mn-ea"/>
                <a:cs typeface="+mn-cs"/>
              </a:rPr>
              <a:t>Kitchin</a:t>
            </a:r>
            <a:r>
              <a:rPr lang="en-US" sz="1200" b="0" i="0" kern="1200" dirty="0">
                <a:solidFill>
                  <a:schemeClr val="tx1"/>
                </a:solidFill>
                <a:effectLst/>
                <a:latin typeface="+mn-lt"/>
                <a:ea typeface="+mn-ea"/>
                <a:cs typeface="+mn-cs"/>
              </a:rPr>
              <a:t>, N., </a:t>
            </a:r>
            <a:r>
              <a:rPr lang="en-US" sz="1200" b="0" i="0" kern="1200" dirty="0" err="1">
                <a:solidFill>
                  <a:schemeClr val="tx1"/>
                </a:solidFill>
                <a:effectLst/>
                <a:latin typeface="+mn-lt"/>
                <a:ea typeface="+mn-ea"/>
                <a:cs typeface="+mn-cs"/>
              </a:rPr>
              <a:t>Absalon</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Gurtman</a:t>
            </a:r>
            <a:r>
              <a:rPr lang="en-US" sz="1200" b="0" i="0" kern="1200" dirty="0">
                <a:solidFill>
                  <a:schemeClr val="tx1"/>
                </a:solidFill>
                <a:effectLst/>
                <a:latin typeface="+mn-lt"/>
                <a:ea typeface="+mn-ea"/>
                <a:cs typeface="+mn-cs"/>
              </a:rPr>
              <a:t>, A., Lockhart, S., ... &amp; Jansen, K. U. (2021). Safety and efficacy of the BNT162b2 mRNA Covid-19 vaccine through 6 months. </a:t>
            </a:r>
            <a:r>
              <a:rPr lang="en-US" sz="1200" b="0" i="1" kern="1200" dirty="0">
                <a:solidFill>
                  <a:schemeClr val="tx1"/>
                </a:solidFill>
                <a:effectLst/>
                <a:latin typeface="+mn-lt"/>
                <a:ea typeface="+mn-ea"/>
                <a:cs typeface="+mn-cs"/>
              </a:rPr>
              <a:t>New England Journal of Medicine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385</a:t>
            </a:r>
            <a:r>
              <a:rPr lang="en-US" sz="1200" b="0" i="0" kern="1200" dirty="0">
                <a:solidFill>
                  <a:schemeClr val="tx1"/>
                </a:solidFill>
                <a:effectLst/>
                <a:latin typeface="+mn-lt"/>
                <a:ea typeface="+mn-ea"/>
                <a:cs typeface="+mn-cs"/>
              </a:rPr>
              <a:t>(19), 1761-1773.</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A2E8F3B-21ED-4E4C-8679-776FEF858F05}" type="slidenum">
              <a:rPr lang="en-US" smtClean="0"/>
              <a:t>8</a:t>
            </a:fld>
            <a:endParaRPr lang="en-US"/>
          </a:p>
        </p:txBody>
      </p:sp>
    </p:spTree>
    <p:extLst>
      <p:ext uri="{BB962C8B-B14F-4D97-AF65-F5344CB8AC3E}">
        <p14:creationId xmlns:p14="http://schemas.microsoft.com/office/powerpoint/2010/main" val="68167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reduction</a:t>
            </a:r>
          </a:p>
        </p:txBody>
      </p:sp>
      <p:sp>
        <p:nvSpPr>
          <p:cNvPr id="4" name="Slide Number Placeholder 3"/>
          <p:cNvSpPr>
            <a:spLocks noGrp="1"/>
          </p:cNvSpPr>
          <p:nvPr>
            <p:ph type="sldNum" sz="quarter" idx="5"/>
          </p:nvPr>
        </p:nvSpPr>
        <p:spPr/>
        <p:txBody>
          <a:bodyPr/>
          <a:lstStyle/>
          <a:p>
            <a:fld id="{FA2E8F3B-21ED-4E4C-8679-776FEF858F05}" type="slidenum">
              <a:rPr lang="en-US" smtClean="0"/>
              <a:t>9</a:t>
            </a:fld>
            <a:endParaRPr lang="en-US"/>
          </a:p>
        </p:txBody>
      </p:sp>
    </p:spTree>
    <p:extLst>
      <p:ext uri="{BB962C8B-B14F-4D97-AF65-F5344CB8AC3E}">
        <p14:creationId xmlns:p14="http://schemas.microsoft.com/office/powerpoint/2010/main" val="1208317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621A-9A22-AD49-35AF-3BE0C9351B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FA5706-16EE-E66D-5D29-153AE10CB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3EC0BE-E74E-C6C4-798C-9E848BC7A84C}"/>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5" name="Footer Placeholder 4">
            <a:extLst>
              <a:ext uri="{FF2B5EF4-FFF2-40B4-BE49-F238E27FC236}">
                <a16:creationId xmlns:a16="http://schemas.microsoft.com/office/drawing/2014/main" id="{343C5A64-EAF3-2529-D748-167F7986C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E0F15-B9DA-F97C-305D-39E0A7C57F89}"/>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281253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1EFF-EBBE-C9F8-116B-BA6A0F5338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063411-9F12-79FA-F997-DA8126EAF7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82FEF-68E1-A121-AA36-5FA8D3E086E2}"/>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5" name="Footer Placeholder 4">
            <a:extLst>
              <a:ext uri="{FF2B5EF4-FFF2-40B4-BE49-F238E27FC236}">
                <a16:creationId xmlns:a16="http://schemas.microsoft.com/office/drawing/2014/main" id="{18DF59DA-CE8B-B1E9-BF0B-9C3299D6D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368C-0CC3-9758-50A2-3EA236CBB39E}"/>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323620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23ACD-8087-684E-A51D-F6CEE241EB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6E9CC6-E88E-4B6B-9105-183E2F1C74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CF802-8706-459D-8C2D-28F2EFFDB589}"/>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5" name="Footer Placeholder 4">
            <a:extLst>
              <a:ext uri="{FF2B5EF4-FFF2-40B4-BE49-F238E27FC236}">
                <a16:creationId xmlns:a16="http://schemas.microsoft.com/office/drawing/2014/main" id="{7FCA8F3F-2983-4C2D-A03A-D24FCCE5F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C0804-60E6-9F42-79A8-21B9E20656BE}"/>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329575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EDED-2095-AA07-60FA-FDD9FF53B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0D1D1-52CD-AD37-40E5-027E54C81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69EF4-4208-CEBB-9EF4-C089972D9EAE}"/>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5" name="Footer Placeholder 4">
            <a:extLst>
              <a:ext uri="{FF2B5EF4-FFF2-40B4-BE49-F238E27FC236}">
                <a16:creationId xmlns:a16="http://schemas.microsoft.com/office/drawing/2014/main" id="{48D1F5CF-E750-0BE5-D5D4-03398AD09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31351-B7F5-F27E-18EF-2AE75A5FC8C9}"/>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41321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7E60E-6337-D102-938E-3FAB2B667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CFFE-8089-0AAD-18B6-B17C77EF5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437F59-0C4C-3CD1-7224-A59CD8E50FE1}"/>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5" name="Footer Placeholder 4">
            <a:extLst>
              <a:ext uri="{FF2B5EF4-FFF2-40B4-BE49-F238E27FC236}">
                <a16:creationId xmlns:a16="http://schemas.microsoft.com/office/drawing/2014/main" id="{FFCAF7A4-48FC-C21F-BBB2-6702D221C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1493A-5148-1C4F-62A8-2E2BA28E06FB}"/>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2309651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1459-9A14-85BB-5C60-1E43DEC106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5DDC7-4160-C2CE-E5BA-42D717CA77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2E395-77AB-99A2-09A7-DD6C256DDE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DD916A-410C-D770-2C00-E773B74DBCDE}"/>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6" name="Footer Placeholder 5">
            <a:extLst>
              <a:ext uri="{FF2B5EF4-FFF2-40B4-BE49-F238E27FC236}">
                <a16:creationId xmlns:a16="http://schemas.microsoft.com/office/drawing/2014/main" id="{B870E6C5-0F2F-4EEA-027D-19FF10015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6081F7-AFFE-EA63-26A3-3A82F69C9D0E}"/>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241606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FC54-D499-2069-7FBC-420705DA69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7B2F2D-FD26-CC49-7483-F5F7EA67C5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7407DD-3ECC-04B5-2226-F01DEAFE92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4E038-C023-90C3-8EB8-D5F7005D7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BEC16F-4445-C74B-1481-983555BFD1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59362-037E-7A9F-1DED-F1292802BFB0}"/>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8" name="Footer Placeholder 7">
            <a:extLst>
              <a:ext uri="{FF2B5EF4-FFF2-40B4-BE49-F238E27FC236}">
                <a16:creationId xmlns:a16="http://schemas.microsoft.com/office/drawing/2014/main" id="{71BAD91B-0225-4209-D12B-E3FA0E32B6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99BBD1-F07D-74E1-4572-B63B6EB61B36}"/>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235381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2CAA-BC82-8B14-AC15-CF5EF8118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25E49E-9828-75B3-8755-0104206EBF69}"/>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4" name="Footer Placeholder 3">
            <a:extLst>
              <a:ext uri="{FF2B5EF4-FFF2-40B4-BE49-F238E27FC236}">
                <a16:creationId xmlns:a16="http://schemas.microsoft.com/office/drawing/2014/main" id="{47927C77-1C62-B78C-3023-5412A806B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5A06B-E1AC-DC36-1511-5428A39966AB}"/>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183880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04848-9A85-5DE4-BED2-5ACA66F88B1D}"/>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3" name="Footer Placeholder 2">
            <a:extLst>
              <a:ext uri="{FF2B5EF4-FFF2-40B4-BE49-F238E27FC236}">
                <a16:creationId xmlns:a16="http://schemas.microsoft.com/office/drawing/2014/main" id="{DDEAE126-98DC-DC50-A0EB-3F1C94C3B3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01FDF3-66DB-900E-C0BE-1FBBA124DA5F}"/>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4131146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8838-C17A-6BB4-A867-C6F47353F2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00B438-DED5-9EC9-FF20-3930BC7696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0D4112-AC6C-554B-03F3-03E7BC368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86111-7D72-2718-57AB-C13F2021E277}"/>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6" name="Footer Placeholder 5">
            <a:extLst>
              <a:ext uri="{FF2B5EF4-FFF2-40B4-BE49-F238E27FC236}">
                <a16:creationId xmlns:a16="http://schemas.microsoft.com/office/drawing/2014/main" id="{E7FB7739-0487-7963-FE21-5F4B6E542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B0697-AEE2-C331-F62B-346FF164E161}"/>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134777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3D73-4D6D-2529-79D9-A74BEA650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4E75DE-6EA6-027B-D36E-6B3F6F897F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AFE529-4ACF-34B6-AF5E-8D3A3DBB6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F0357F-CEA6-7BEA-59F3-1D379B82471C}"/>
              </a:ext>
            </a:extLst>
          </p:cNvPr>
          <p:cNvSpPr>
            <a:spLocks noGrp="1"/>
          </p:cNvSpPr>
          <p:nvPr>
            <p:ph type="dt" sz="half" idx="10"/>
          </p:nvPr>
        </p:nvSpPr>
        <p:spPr/>
        <p:txBody>
          <a:bodyPr/>
          <a:lstStyle/>
          <a:p>
            <a:fld id="{92A8FCA4-68EC-0C46-A661-65B78A133705}" type="datetimeFigureOut">
              <a:rPr lang="en-US" smtClean="0"/>
              <a:t>3/17/23</a:t>
            </a:fld>
            <a:endParaRPr lang="en-US"/>
          </a:p>
        </p:txBody>
      </p:sp>
      <p:sp>
        <p:nvSpPr>
          <p:cNvPr id="6" name="Footer Placeholder 5">
            <a:extLst>
              <a:ext uri="{FF2B5EF4-FFF2-40B4-BE49-F238E27FC236}">
                <a16:creationId xmlns:a16="http://schemas.microsoft.com/office/drawing/2014/main" id="{EC7231A5-4E92-C54D-041F-3973C7916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9EA82-F198-139B-7BA5-353D18FC0663}"/>
              </a:ext>
            </a:extLst>
          </p:cNvPr>
          <p:cNvSpPr>
            <a:spLocks noGrp="1"/>
          </p:cNvSpPr>
          <p:nvPr>
            <p:ph type="sldNum" sz="quarter" idx="12"/>
          </p:nvPr>
        </p:nvSpPr>
        <p:spPr/>
        <p:txBody>
          <a:bodyPr/>
          <a:lstStyle/>
          <a:p>
            <a:fld id="{62A07417-804C-A446-863F-C0056F9ACDE5}" type="slidenum">
              <a:rPr lang="en-US" smtClean="0"/>
              <a:t>‹#›</a:t>
            </a:fld>
            <a:endParaRPr lang="en-US"/>
          </a:p>
        </p:txBody>
      </p:sp>
    </p:spTree>
    <p:extLst>
      <p:ext uri="{BB962C8B-B14F-4D97-AF65-F5344CB8AC3E}">
        <p14:creationId xmlns:p14="http://schemas.microsoft.com/office/powerpoint/2010/main" val="49172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D7B40E-B323-B9AF-485A-8BAA5F2E4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BED808-A1F4-62AE-ADE9-AAC840E11F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D4AE3-F8CE-A835-5BDA-0765F1CC2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8FCA4-68EC-0C46-A661-65B78A133705}" type="datetimeFigureOut">
              <a:rPr lang="en-US" smtClean="0"/>
              <a:t>3/17/23</a:t>
            </a:fld>
            <a:endParaRPr lang="en-US"/>
          </a:p>
        </p:txBody>
      </p:sp>
      <p:sp>
        <p:nvSpPr>
          <p:cNvPr id="5" name="Footer Placeholder 4">
            <a:extLst>
              <a:ext uri="{FF2B5EF4-FFF2-40B4-BE49-F238E27FC236}">
                <a16:creationId xmlns:a16="http://schemas.microsoft.com/office/drawing/2014/main" id="{86F52D3E-075F-3434-491E-C35487F98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07CA02-2331-E931-47E2-660E44675A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07417-804C-A446-863F-C0056F9ACDE5}" type="slidenum">
              <a:rPr lang="en-US" smtClean="0"/>
              <a:t>‹#›</a:t>
            </a:fld>
            <a:endParaRPr lang="en-US"/>
          </a:p>
        </p:txBody>
      </p:sp>
    </p:spTree>
    <p:extLst>
      <p:ext uri="{BB962C8B-B14F-4D97-AF65-F5344CB8AC3E}">
        <p14:creationId xmlns:p14="http://schemas.microsoft.com/office/powerpoint/2010/main" val="183647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hyperlink" Target="https://www.fda.gov/media/144246/download"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5860-16E2-4FB0-E496-6C87A8F21697}"/>
              </a:ext>
            </a:extLst>
          </p:cNvPr>
          <p:cNvSpPr>
            <a:spLocks noGrp="1"/>
          </p:cNvSpPr>
          <p:nvPr>
            <p:ph type="ctrTitle"/>
          </p:nvPr>
        </p:nvSpPr>
        <p:spPr/>
        <p:txBody>
          <a:bodyPr/>
          <a:lstStyle/>
          <a:p>
            <a:r>
              <a:rPr lang="en-US" dirty="0"/>
              <a:t>COVID-19 Vaccines</a:t>
            </a:r>
            <a:br>
              <a:rPr lang="en-US" dirty="0"/>
            </a:br>
            <a:r>
              <a:rPr lang="en-US" dirty="0"/>
              <a:t>A Harm Benefit Analysis</a:t>
            </a:r>
          </a:p>
        </p:txBody>
      </p:sp>
      <p:sp>
        <p:nvSpPr>
          <p:cNvPr id="3" name="Subtitle 2">
            <a:extLst>
              <a:ext uri="{FF2B5EF4-FFF2-40B4-BE49-F238E27FC236}">
                <a16:creationId xmlns:a16="http://schemas.microsoft.com/office/drawing/2014/main" id="{9D025D24-20DD-78CE-2B4E-F9BBE4CC58AB}"/>
              </a:ext>
            </a:extLst>
          </p:cNvPr>
          <p:cNvSpPr>
            <a:spLocks noGrp="1"/>
          </p:cNvSpPr>
          <p:nvPr>
            <p:ph type="subTitle" idx="1"/>
          </p:nvPr>
        </p:nvSpPr>
        <p:spPr/>
        <p:txBody>
          <a:bodyPr/>
          <a:lstStyle/>
          <a:p>
            <a:r>
              <a:rPr lang="en-US" dirty="0"/>
              <a:t>Dr. Joseph Fraiman</a:t>
            </a:r>
          </a:p>
        </p:txBody>
      </p:sp>
    </p:spTree>
    <p:extLst>
      <p:ext uri="{BB962C8B-B14F-4D97-AF65-F5344CB8AC3E}">
        <p14:creationId xmlns:p14="http://schemas.microsoft.com/office/powerpoint/2010/main" val="135404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9ABF-FB2B-5CB0-B962-1AA1BA1940A4}"/>
              </a:ext>
            </a:extLst>
          </p:cNvPr>
          <p:cNvSpPr>
            <a:spLocks noGrp="1"/>
          </p:cNvSpPr>
          <p:nvPr>
            <p:ph type="title"/>
          </p:nvPr>
        </p:nvSpPr>
        <p:spPr/>
        <p:txBody>
          <a:bodyPr/>
          <a:lstStyle/>
          <a:p>
            <a:pPr algn="ctr"/>
            <a:r>
              <a:rPr lang="en-US" dirty="0"/>
              <a:t>Pfizer mRNA COVID-19 Vaccine Efficacy </a:t>
            </a:r>
            <a:br>
              <a:rPr lang="en-US" dirty="0"/>
            </a:br>
            <a:r>
              <a:rPr lang="en-US" dirty="0"/>
              <a:t>COVID-19 Death</a:t>
            </a:r>
          </a:p>
        </p:txBody>
      </p:sp>
      <p:pic>
        <p:nvPicPr>
          <p:cNvPr id="3" name="Picture 2">
            <a:extLst>
              <a:ext uri="{FF2B5EF4-FFF2-40B4-BE49-F238E27FC236}">
                <a16:creationId xmlns:a16="http://schemas.microsoft.com/office/drawing/2014/main" id="{8D28DE58-5F7F-D695-B6DB-7036EFB4DE3D}"/>
              </a:ext>
            </a:extLst>
          </p:cNvPr>
          <p:cNvPicPr>
            <a:picLocks noChangeAspect="1"/>
          </p:cNvPicPr>
          <p:nvPr/>
        </p:nvPicPr>
        <p:blipFill>
          <a:blip r:embed="rId3"/>
          <a:stretch>
            <a:fillRect/>
          </a:stretch>
        </p:blipFill>
        <p:spPr>
          <a:xfrm>
            <a:off x="1" y="1859482"/>
            <a:ext cx="12191999" cy="4501443"/>
          </a:xfrm>
          <a:prstGeom prst="rect">
            <a:avLst/>
          </a:prstGeom>
        </p:spPr>
      </p:pic>
      <p:pic>
        <p:nvPicPr>
          <p:cNvPr id="4" name="Picture 3">
            <a:extLst>
              <a:ext uri="{FF2B5EF4-FFF2-40B4-BE49-F238E27FC236}">
                <a16:creationId xmlns:a16="http://schemas.microsoft.com/office/drawing/2014/main" id="{5665F074-EE38-C67C-C364-6A9FE8320EA5}"/>
              </a:ext>
            </a:extLst>
          </p:cNvPr>
          <p:cNvPicPr>
            <a:picLocks noChangeAspect="1"/>
          </p:cNvPicPr>
          <p:nvPr/>
        </p:nvPicPr>
        <p:blipFill>
          <a:blip r:embed="rId4"/>
          <a:stretch>
            <a:fillRect/>
          </a:stretch>
        </p:blipFill>
        <p:spPr>
          <a:xfrm>
            <a:off x="9227" y="1859482"/>
            <a:ext cx="12182771" cy="4452418"/>
          </a:xfrm>
          <a:prstGeom prst="rect">
            <a:avLst/>
          </a:prstGeom>
        </p:spPr>
      </p:pic>
    </p:spTree>
    <p:extLst>
      <p:ext uri="{BB962C8B-B14F-4D97-AF65-F5344CB8AC3E}">
        <p14:creationId xmlns:p14="http://schemas.microsoft.com/office/powerpoint/2010/main" val="330531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3143-4734-C631-9EE4-36C048053B80}"/>
              </a:ext>
            </a:extLst>
          </p:cNvPr>
          <p:cNvSpPr>
            <a:spLocks noGrp="1"/>
          </p:cNvSpPr>
          <p:nvPr>
            <p:ph type="title"/>
          </p:nvPr>
        </p:nvSpPr>
        <p:spPr>
          <a:xfrm>
            <a:off x="838200" y="0"/>
            <a:ext cx="10515600" cy="1325563"/>
          </a:xfrm>
        </p:spPr>
        <p:txBody>
          <a:bodyPr/>
          <a:lstStyle/>
          <a:p>
            <a:pPr algn="ctr"/>
            <a:r>
              <a:rPr lang="en-US" dirty="0"/>
              <a:t>Observational Data of Vaccine Efficacy</a:t>
            </a:r>
          </a:p>
        </p:txBody>
      </p:sp>
      <p:pic>
        <p:nvPicPr>
          <p:cNvPr id="7" name="Content Placeholder 6">
            <a:extLst>
              <a:ext uri="{FF2B5EF4-FFF2-40B4-BE49-F238E27FC236}">
                <a16:creationId xmlns:a16="http://schemas.microsoft.com/office/drawing/2014/main" id="{0A9874BD-EE02-9EE1-B6D4-4035CC9265C9}"/>
              </a:ext>
            </a:extLst>
          </p:cNvPr>
          <p:cNvPicPr>
            <a:picLocks noGrp="1" noChangeAspect="1"/>
          </p:cNvPicPr>
          <p:nvPr>
            <p:ph idx="1"/>
          </p:nvPr>
        </p:nvPicPr>
        <p:blipFill>
          <a:blip r:embed="rId3"/>
          <a:stretch>
            <a:fillRect/>
          </a:stretch>
        </p:blipFill>
        <p:spPr>
          <a:xfrm>
            <a:off x="499035" y="1719802"/>
            <a:ext cx="4025900" cy="1092200"/>
          </a:xfrm>
        </p:spPr>
      </p:pic>
      <p:pic>
        <p:nvPicPr>
          <p:cNvPr id="11" name="Picture 10">
            <a:extLst>
              <a:ext uri="{FF2B5EF4-FFF2-40B4-BE49-F238E27FC236}">
                <a16:creationId xmlns:a16="http://schemas.microsoft.com/office/drawing/2014/main" id="{89BF4F26-D077-EF9C-94E1-0EEAFA60335B}"/>
              </a:ext>
            </a:extLst>
          </p:cNvPr>
          <p:cNvPicPr>
            <a:picLocks noChangeAspect="1"/>
          </p:cNvPicPr>
          <p:nvPr/>
        </p:nvPicPr>
        <p:blipFill>
          <a:blip r:embed="rId4"/>
          <a:stretch>
            <a:fillRect/>
          </a:stretch>
        </p:blipFill>
        <p:spPr>
          <a:xfrm>
            <a:off x="499035" y="2812002"/>
            <a:ext cx="11193930" cy="4045998"/>
          </a:xfrm>
          <a:prstGeom prst="rect">
            <a:avLst/>
          </a:prstGeom>
        </p:spPr>
      </p:pic>
    </p:spTree>
    <p:extLst>
      <p:ext uri="{BB962C8B-B14F-4D97-AF65-F5344CB8AC3E}">
        <p14:creationId xmlns:p14="http://schemas.microsoft.com/office/powerpoint/2010/main" val="233186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3143-4734-C631-9EE4-36C048053B80}"/>
              </a:ext>
            </a:extLst>
          </p:cNvPr>
          <p:cNvSpPr>
            <a:spLocks noGrp="1"/>
          </p:cNvSpPr>
          <p:nvPr>
            <p:ph type="title"/>
          </p:nvPr>
        </p:nvSpPr>
        <p:spPr>
          <a:xfrm>
            <a:off x="918882" y="-280334"/>
            <a:ext cx="10515600" cy="1325563"/>
          </a:xfrm>
        </p:spPr>
        <p:txBody>
          <a:bodyPr/>
          <a:lstStyle/>
          <a:p>
            <a:pPr algn="ctr"/>
            <a:r>
              <a:rPr lang="en-US" dirty="0"/>
              <a:t>Observational Data of Vaccine Efficacy</a:t>
            </a:r>
          </a:p>
        </p:txBody>
      </p:sp>
      <p:pic>
        <p:nvPicPr>
          <p:cNvPr id="4" name="Picture 3">
            <a:extLst>
              <a:ext uri="{FF2B5EF4-FFF2-40B4-BE49-F238E27FC236}">
                <a16:creationId xmlns:a16="http://schemas.microsoft.com/office/drawing/2014/main" id="{F86D3A3B-3E9E-0AE7-01D6-145EA825E7D1}"/>
              </a:ext>
            </a:extLst>
          </p:cNvPr>
          <p:cNvPicPr>
            <a:picLocks noChangeAspect="1"/>
          </p:cNvPicPr>
          <p:nvPr/>
        </p:nvPicPr>
        <p:blipFill>
          <a:blip r:embed="rId3"/>
          <a:stretch>
            <a:fillRect/>
          </a:stretch>
        </p:blipFill>
        <p:spPr>
          <a:xfrm>
            <a:off x="373301" y="860612"/>
            <a:ext cx="11445399" cy="5997388"/>
          </a:xfrm>
          <a:prstGeom prst="rect">
            <a:avLst/>
          </a:prstGeom>
        </p:spPr>
      </p:pic>
    </p:spTree>
    <p:extLst>
      <p:ext uri="{BB962C8B-B14F-4D97-AF65-F5344CB8AC3E}">
        <p14:creationId xmlns:p14="http://schemas.microsoft.com/office/powerpoint/2010/main" val="1688462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5EE8-9470-1BDF-7D3A-A674687D4245}"/>
              </a:ext>
            </a:extLst>
          </p:cNvPr>
          <p:cNvSpPr>
            <a:spLocks noGrp="1"/>
          </p:cNvSpPr>
          <p:nvPr>
            <p:ph type="title"/>
          </p:nvPr>
        </p:nvSpPr>
        <p:spPr>
          <a:xfrm>
            <a:off x="838200" y="2503207"/>
            <a:ext cx="10515600" cy="1625040"/>
          </a:xfrm>
        </p:spPr>
        <p:txBody>
          <a:bodyPr>
            <a:normAutofit/>
          </a:bodyPr>
          <a:lstStyle/>
          <a:p>
            <a:pPr algn="ctr"/>
            <a:r>
              <a:rPr lang="en-US" dirty="0"/>
              <a:t>COVID-19 Emergency Room Experience </a:t>
            </a:r>
            <a:br>
              <a:rPr lang="en-US" dirty="0"/>
            </a:br>
            <a:r>
              <a:rPr lang="en-US" dirty="0"/>
              <a:t>Post-Vaccine</a:t>
            </a:r>
          </a:p>
        </p:txBody>
      </p:sp>
    </p:spTree>
    <p:extLst>
      <p:ext uri="{BB962C8B-B14F-4D97-AF65-F5344CB8AC3E}">
        <p14:creationId xmlns:p14="http://schemas.microsoft.com/office/powerpoint/2010/main" val="237956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FBE4B-01BF-68DC-0B8A-4396B4DE53C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158AE44-D8AE-B235-E70F-990D362D31AD}"/>
              </a:ext>
            </a:extLst>
          </p:cNvPr>
          <p:cNvPicPr>
            <a:picLocks noChangeAspect="1"/>
          </p:cNvPicPr>
          <p:nvPr/>
        </p:nvPicPr>
        <p:blipFill>
          <a:blip r:embed="rId3"/>
          <a:stretch>
            <a:fillRect/>
          </a:stretch>
        </p:blipFill>
        <p:spPr>
          <a:xfrm>
            <a:off x="0" y="181350"/>
            <a:ext cx="12191999" cy="6462338"/>
          </a:xfrm>
          <a:prstGeom prst="rect">
            <a:avLst/>
          </a:prstGeom>
        </p:spPr>
      </p:pic>
    </p:spTree>
    <p:extLst>
      <p:ext uri="{BB962C8B-B14F-4D97-AF65-F5344CB8AC3E}">
        <p14:creationId xmlns:p14="http://schemas.microsoft.com/office/powerpoint/2010/main" val="2144043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2346-9ECD-CC9C-3BB2-DB4EC8959291}"/>
              </a:ext>
            </a:extLst>
          </p:cNvPr>
          <p:cNvSpPr>
            <a:spLocks noGrp="1"/>
          </p:cNvSpPr>
          <p:nvPr>
            <p:ph type="title"/>
          </p:nvPr>
        </p:nvSpPr>
        <p:spPr>
          <a:xfrm>
            <a:off x="838200" y="2489761"/>
            <a:ext cx="10515600" cy="1325563"/>
          </a:xfrm>
        </p:spPr>
        <p:txBody>
          <a:bodyPr/>
          <a:lstStyle/>
          <a:p>
            <a:pPr algn="ctr"/>
            <a:r>
              <a:rPr lang="en-US" dirty="0"/>
              <a:t>COVID-19 Vaccine Harm Analysis</a:t>
            </a:r>
          </a:p>
        </p:txBody>
      </p:sp>
    </p:spTree>
    <p:extLst>
      <p:ext uri="{BB962C8B-B14F-4D97-AF65-F5344CB8AC3E}">
        <p14:creationId xmlns:p14="http://schemas.microsoft.com/office/powerpoint/2010/main" val="274084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2346-9ECD-CC9C-3BB2-DB4EC8959291}"/>
              </a:ext>
            </a:extLst>
          </p:cNvPr>
          <p:cNvSpPr>
            <a:spLocks noGrp="1"/>
          </p:cNvSpPr>
          <p:nvPr>
            <p:ph type="title"/>
          </p:nvPr>
        </p:nvSpPr>
        <p:spPr>
          <a:xfrm>
            <a:off x="838200" y="284443"/>
            <a:ext cx="10515600" cy="1325563"/>
          </a:xfrm>
        </p:spPr>
        <p:txBody>
          <a:bodyPr>
            <a:normAutofit/>
          </a:bodyPr>
          <a:lstStyle/>
          <a:p>
            <a:pPr algn="ctr"/>
            <a:r>
              <a:rPr lang="en-US" dirty="0"/>
              <a:t> mRNA COVID-19 Vaccines </a:t>
            </a:r>
            <a:br>
              <a:rPr lang="en-US" dirty="0"/>
            </a:br>
            <a:r>
              <a:rPr lang="en-US" dirty="0"/>
              <a:t>Randomized Controlled Trials</a:t>
            </a:r>
          </a:p>
        </p:txBody>
      </p:sp>
      <p:pic>
        <p:nvPicPr>
          <p:cNvPr id="17" name="Content Placeholder 16">
            <a:extLst>
              <a:ext uri="{FF2B5EF4-FFF2-40B4-BE49-F238E27FC236}">
                <a16:creationId xmlns:a16="http://schemas.microsoft.com/office/drawing/2014/main" id="{D9E15F2A-046E-25EC-1234-CFDB4069AB86}"/>
              </a:ext>
            </a:extLst>
          </p:cNvPr>
          <p:cNvPicPr>
            <a:picLocks noGrp="1" noChangeAspect="1"/>
          </p:cNvPicPr>
          <p:nvPr>
            <p:ph idx="1"/>
          </p:nvPr>
        </p:nvPicPr>
        <p:blipFill>
          <a:blip r:embed="rId3"/>
          <a:stretch>
            <a:fillRect/>
          </a:stretch>
        </p:blipFill>
        <p:spPr>
          <a:xfrm>
            <a:off x="1028700" y="1818848"/>
            <a:ext cx="10134600" cy="4953428"/>
          </a:xfrm>
          <a:prstGeom prst="rect">
            <a:avLst/>
          </a:prstGeom>
        </p:spPr>
      </p:pic>
    </p:spTree>
    <p:extLst>
      <p:ext uri="{BB962C8B-B14F-4D97-AF65-F5344CB8AC3E}">
        <p14:creationId xmlns:p14="http://schemas.microsoft.com/office/powerpoint/2010/main" val="230594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61A01A-DC12-519A-083B-D77466A58CE4}"/>
              </a:ext>
            </a:extLst>
          </p:cNvPr>
          <p:cNvPicPr>
            <a:picLocks noGrp="1" noChangeAspect="1"/>
          </p:cNvPicPr>
          <p:nvPr>
            <p:ph idx="1"/>
          </p:nvPr>
        </p:nvPicPr>
        <p:blipFill>
          <a:blip r:embed="rId3"/>
          <a:stretch>
            <a:fillRect/>
          </a:stretch>
        </p:blipFill>
        <p:spPr>
          <a:xfrm>
            <a:off x="28826" y="799123"/>
            <a:ext cx="12134349" cy="4560506"/>
          </a:xfrm>
        </p:spPr>
      </p:pic>
    </p:spTree>
    <p:extLst>
      <p:ext uri="{BB962C8B-B14F-4D97-AF65-F5344CB8AC3E}">
        <p14:creationId xmlns:p14="http://schemas.microsoft.com/office/powerpoint/2010/main" val="205498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837D-7314-9D67-BC43-DBAAB2D3E710}"/>
              </a:ext>
            </a:extLst>
          </p:cNvPr>
          <p:cNvSpPr>
            <a:spLocks noGrp="1"/>
          </p:cNvSpPr>
          <p:nvPr>
            <p:ph type="title"/>
          </p:nvPr>
        </p:nvSpPr>
        <p:spPr/>
        <p:txBody>
          <a:bodyPr/>
          <a:lstStyle/>
          <a:p>
            <a:pPr algn="ctr"/>
            <a:r>
              <a:rPr lang="en-US" dirty="0"/>
              <a:t>Serious Adverse Event (SAE) Definition</a:t>
            </a:r>
          </a:p>
        </p:txBody>
      </p:sp>
      <p:pic>
        <p:nvPicPr>
          <p:cNvPr id="11" name="Picture 10">
            <a:extLst>
              <a:ext uri="{FF2B5EF4-FFF2-40B4-BE49-F238E27FC236}">
                <a16:creationId xmlns:a16="http://schemas.microsoft.com/office/drawing/2014/main" id="{FD14A290-2095-6146-F6C7-4567AE5E1D83}"/>
              </a:ext>
            </a:extLst>
          </p:cNvPr>
          <p:cNvPicPr>
            <a:picLocks noChangeAspect="1"/>
          </p:cNvPicPr>
          <p:nvPr/>
        </p:nvPicPr>
        <p:blipFill>
          <a:blip r:embed="rId2"/>
          <a:stretch>
            <a:fillRect/>
          </a:stretch>
        </p:blipFill>
        <p:spPr>
          <a:xfrm>
            <a:off x="2053665" y="3982654"/>
            <a:ext cx="7746253" cy="464586"/>
          </a:xfrm>
          <a:prstGeom prst="rect">
            <a:avLst/>
          </a:prstGeom>
        </p:spPr>
      </p:pic>
      <p:pic>
        <p:nvPicPr>
          <p:cNvPr id="13" name="Picture 12">
            <a:extLst>
              <a:ext uri="{FF2B5EF4-FFF2-40B4-BE49-F238E27FC236}">
                <a16:creationId xmlns:a16="http://schemas.microsoft.com/office/drawing/2014/main" id="{CF24DF2E-649D-5FA5-31E1-AAB1AE3D8309}"/>
              </a:ext>
            </a:extLst>
          </p:cNvPr>
          <p:cNvPicPr>
            <a:picLocks noChangeAspect="1"/>
          </p:cNvPicPr>
          <p:nvPr/>
        </p:nvPicPr>
        <p:blipFill>
          <a:blip r:embed="rId3"/>
          <a:stretch>
            <a:fillRect/>
          </a:stretch>
        </p:blipFill>
        <p:spPr>
          <a:xfrm>
            <a:off x="2054412" y="3504539"/>
            <a:ext cx="7745506" cy="478689"/>
          </a:xfrm>
          <a:prstGeom prst="rect">
            <a:avLst/>
          </a:prstGeom>
        </p:spPr>
      </p:pic>
      <p:pic>
        <p:nvPicPr>
          <p:cNvPr id="15" name="Picture 14">
            <a:extLst>
              <a:ext uri="{FF2B5EF4-FFF2-40B4-BE49-F238E27FC236}">
                <a16:creationId xmlns:a16="http://schemas.microsoft.com/office/drawing/2014/main" id="{1979367D-9606-C560-F35B-E6CF6BFE392B}"/>
              </a:ext>
            </a:extLst>
          </p:cNvPr>
          <p:cNvPicPr>
            <a:picLocks noChangeAspect="1"/>
          </p:cNvPicPr>
          <p:nvPr/>
        </p:nvPicPr>
        <p:blipFill>
          <a:blip r:embed="rId4"/>
          <a:stretch>
            <a:fillRect/>
          </a:stretch>
        </p:blipFill>
        <p:spPr>
          <a:xfrm>
            <a:off x="2053665" y="2142363"/>
            <a:ext cx="7746251" cy="1367849"/>
          </a:xfrm>
          <a:prstGeom prst="rect">
            <a:avLst/>
          </a:prstGeom>
        </p:spPr>
      </p:pic>
      <p:pic>
        <p:nvPicPr>
          <p:cNvPr id="19" name="Picture 18">
            <a:extLst>
              <a:ext uri="{FF2B5EF4-FFF2-40B4-BE49-F238E27FC236}">
                <a16:creationId xmlns:a16="http://schemas.microsoft.com/office/drawing/2014/main" id="{F729F2F4-60CD-EC26-9798-22635B416DFD}"/>
              </a:ext>
            </a:extLst>
          </p:cNvPr>
          <p:cNvPicPr>
            <a:picLocks noChangeAspect="1"/>
          </p:cNvPicPr>
          <p:nvPr/>
        </p:nvPicPr>
        <p:blipFill>
          <a:blip r:embed="rId5"/>
          <a:stretch>
            <a:fillRect/>
          </a:stretch>
        </p:blipFill>
        <p:spPr>
          <a:xfrm>
            <a:off x="2027518" y="4433793"/>
            <a:ext cx="7772400" cy="2403060"/>
          </a:xfrm>
          <a:prstGeom prst="rect">
            <a:avLst/>
          </a:prstGeom>
        </p:spPr>
      </p:pic>
    </p:spTree>
    <p:extLst>
      <p:ext uri="{BB962C8B-B14F-4D97-AF65-F5344CB8AC3E}">
        <p14:creationId xmlns:p14="http://schemas.microsoft.com/office/powerpoint/2010/main" val="3812621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05FF55-51CE-ACF3-C82F-7D42F4ADDFE5}"/>
              </a:ext>
            </a:extLst>
          </p:cNvPr>
          <p:cNvPicPr>
            <a:picLocks noGrp="1" noChangeAspect="1"/>
          </p:cNvPicPr>
          <p:nvPr>
            <p:ph idx="1"/>
          </p:nvPr>
        </p:nvPicPr>
        <p:blipFill>
          <a:blip r:embed="rId2"/>
          <a:stretch>
            <a:fillRect/>
          </a:stretch>
        </p:blipFill>
        <p:spPr>
          <a:xfrm>
            <a:off x="1338308" y="350869"/>
            <a:ext cx="9515385" cy="6156263"/>
          </a:xfrm>
        </p:spPr>
      </p:pic>
      <p:sp>
        <p:nvSpPr>
          <p:cNvPr id="6" name="TextBox 5">
            <a:extLst>
              <a:ext uri="{FF2B5EF4-FFF2-40B4-BE49-F238E27FC236}">
                <a16:creationId xmlns:a16="http://schemas.microsoft.com/office/drawing/2014/main" id="{443D3E1C-995F-3258-A70C-ADFFD92F6030}"/>
              </a:ext>
            </a:extLst>
          </p:cNvPr>
          <p:cNvSpPr txBox="1"/>
          <p:nvPr/>
        </p:nvSpPr>
        <p:spPr>
          <a:xfrm>
            <a:off x="3782962" y="5989882"/>
            <a:ext cx="4626075" cy="646331"/>
          </a:xfrm>
          <a:prstGeom prst="rect">
            <a:avLst/>
          </a:prstGeom>
          <a:noFill/>
        </p:spPr>
        <p:txBody>
          <a:bodyPr wrap="none" rtlCol="0">
            <a:spAutoFit/>
          </a:bodyPr>
          <a:lstStyle/>
          <a:p>
            <a:r>
              <a:rPr lang="en-US" dirty="0">
                <a:hlinkClick r:id="rId3"/>
              </a:rPr>
              <a:t>https://www.fda.gov/media/144246/download</a:t>
            </a:r>
            <a:endParaRPr lang="en-US" dirty="0"/>
          </a:p>
          <a:p>
            <a:endParaRPr lang="en-US" dirty="0"/>
          </a:p>
        </p:txBody>
      </p:sp>
    </p:spTree>
    <p:extLst>
      <p:ext uri="{BB962C8B-B14F-4D97-AF65-F5344CB8AC3E}">
        <p14:creationId xmlns:p14="http://schemas.microsoft.com/office/powerpoint/2010/main" val="2138952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9078-C17A-3AC7-F461-9F8F7B39CC62}"/>
              </a:ext>
            </a:extLst>
          </p:cNvPr>
          <p:cNvSpPr>
            <a:spLocks noGrp="1"/>
          </p:cNvSpPr>
          <p:nvPr>
            <p:ph type="title"/>
          </p:nvPr>
        </p:nvSpPr>
        <p:spPr>
          <a:xfrm>
            <a:off x="838200" y="2103437"/>
            <a:ext cx="10515600" cy="1325563"/>
          </a:xfrm>
        </p:spPr>
        <p:txBody>
          <a:bodyPr/>
          <a:lstStyle/>
          <a:p>
            <a:pPr algn="ctr"/>
            <a:r>
              <a:rPr lang="en-US" dirty="0"/>
              <a:t>Early COVID-19 Pandemic </a:t>
            </a:r>
            <a:br>
              <a:rPr lang="en-US" dirty="0"/>
            </a:br>
            <a:r>
              <a:rPr lang="en-US" dirty="0"/>
              <a:t>Experience in the Emergency Room </a:t>
            </a:r>
          </a:p>
        </p:txBody>
      </p:sp>
    </p:spTree>
    <p:extLst>
      <p:ext uri="{BB962C8B-B14F-4D97-AF65-F5344CB8AC3E}">
        <p14:creationId xmlns:p14="http://schemas.microsoft.com/office/powerpoint/2010/main" val="2200521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6FD836-1024-5D73-748F-258D501FDD2C}"/>
              </a:ext>
            </a:extLst>
          </p:cNvPr>
          <p:cNvPicPr>
            <a:picLocks noGrp="1" noChangeAspect="1"/>
          </p:cNvPicPr>
          <p:nvPr>
            <p:ph idx="1"/>
          </p:nvPr>
        </p:nvPicPr>
        <p:blipFill>
          <a:blip r:embed="rId2"/>
          <a:stretch>
            <a:fillRect/>
          </a:stretch>
        </p:blipFill>
        <p:spPr>
          <a:xfrm>
            <a:off x="3557729" y="142504"/>
            <a:ext cx="4280681" cy="6507677"/>
          </a:xfrm>
        </p:spPr>
      </p:pic>
      <p:sp>
        <p:nvSpPr>
          <p:cNvPr id="6" name="TextBox 5">
            <a:extLst>
              <a:ext uri="{FF2B5EF4-FFF2-40B4-BE49-F238E27FC236}">
                <a16:creationId xmlns:a16="http://schemas.microsoft.com/office/drawing/2014/main" id="{A4457370-756A-9A34-A856-01AC2FC0FBCC}"/>
              </a:ext>
            </a:extLst>
          </p:cNvPr>
          <p:cNvSpPr txBox="1"/>
          <p:nvPr/>
        </p:nvSpPr>
        <p:spPr>
          <a:xfrm>
            <a:off x="2101932" y="400198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24441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62385-3A3A-DE19-A87E-45D14BE1B6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29C7BF-0331-4CD0-E10F-57B7CEC43933}"/>
              </a:ext>
            </a:extLst>
          </p:cNvPr>
          <p:cNvPicPr>
            <a:picLocks noGrp="1" noChangeAspect="1"/>
          </p:cNvPicPr>
          <p:nvPr>
            <p:ph idx="1"/>
          </p:nvPr>
        </p:nvPicPr>
        <p:blipFill>
          <a:blip r:embed="rId2"/>
          <a:stretch>
            <a:fillRect/>
          </a:stretch>
        </p:blipFill>
        <p:spPr>
          <a:xfrm>
            <a:off x="1056670" y="95530"/>
            <a:ext cx="10078659" cy="6666939"/>
          </a:xfrm>
        </p:spPr>
      </p:pic>
    </p:spTree>
    <p:extLst>
      <p:ext uri="{BB962C8B-B14F-4D97-AF65-F5344CB8AC3E}">
        <p14:creationId xmlns:p14="http://schemas.microsoft.com/office/powerpoint/2010/main" val="1916392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F391-DBD6-7FC1-8808-7D8A57CFE0BF}"/>
              </a:ext>
            </a:extLst>
          </p:cNvPr>
          <p:cNvSpPr>
            <a:spLocks noGrp="1"/>
          </p:cNvSpPr>
          <p:nvPr>
            <p:ph type="title"/>
          </p:nvPr>
        </p:nvSpPr>
        <p:spPr/>
        <p:txBody>
          <a:bodyPr>
            <a:normAutofit/>
          </a:bodyPr>
          <a:lstStyle/>
          <a:p>
            <a:pPr algn="ctr"/>
            <a:r>
              <a:rPr lang="en-US" dirty="0"/>
              <a:t>COVID-19 mRNA Vaccines</a:t>
            </a:r>
            <a:br>
              <a:rPr lang="en-US" dirty="0"/>
            </a:br>
            <a:r>
              <a:rPr lang="en-US" dirty="0"/>
              <a:t>Number of Serious Adverse Events </a:t>
            </a:r>
          </a:p>
        </p:txBody>
      </p:sp>
      <p:pic>
        <p:nvPicPr>
          <p:cNvPr id="5" name="Picture 4">
            <a:extLst>
              <a:ext uri="{FF2B5EF4-FFF2-40B4-BE49-F238E27FC236}">
                <a16:creationId xmlns:a16="http://schemas.microsoft.com/office/drawing/2014/main" id="{1626B552-8196-853F-D175-33934E4E9509}"/>
              </a:ext>
            </a:extLst>
          </p:cNvPr>
          <p:cNvPicPr>
            <a:picLocks noChangeAspect="1"/>
          </p:cNvPicPr>
          <p:nvPr/>
        </p:nvPicPr>
        <p:blipFill>
          <a:blip r:embed="rId3"/>
          <a:stretch>
            <a:fillRect/>
          </a:stretch>
        </p:blipFill>
        <p:spPr>
          <a:xfrm>
            <a:off x="0" y="2084294"/>
            <a:ext cx="12192000" cy="3301014"/>
          </a:xfrm>
          <a:prstGeom prst="rect">
            <a:avLst/>
          </a:prstGeom>
        </p:spPr>
      </p:pic>
    </p:spTree>
    <p:extLst>
      <p:ext uri="{BB962C8B-B14F-4D97-AF65-F5344CB8AC3E}">
        <p14:creationId xmlns:p14="http://schemas.microsoft.com/office/powerpoint/2010/main" val="1774972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F391-DBD6-7FC1-8808-7D8A57CFE0BF}"/>
              </a:ext>
            </a:extLst>
          </p:cNvPr>
          <p:cNvSpPr>
            <a:spLocks noGrp="1"/>
          </p:cNvSpPr>
          <p:nvPr>
            <p:ph type="title"/>
          </p:nvPr>
        </p:nvSpPr>
        <p:spPr/>
        <p:txBody>
          <a:bodyPr>
            <a:normAutofit/>
          </a:bodyPr>
          <a:lstStyle/>
          <a:p>
            <a:pPr algn="ctr"/>
            <a:r>
              <a:rPr lang="en-US" dirty="0"/>
              <a:t>COVID-19 mRNA Vaccines</a:t>
            </a:r>
            <a:br>
              <a:rPr lang="en-US" dirty="0"/>
            </a:br>
            <a:r>
              <a:rPr lang="en-US" dirty="0"/>
              <a:t>Number of Serious Adverse Events </a:t>
            </a:r>
          </a:p>
        </p:txBody>
      </p:sp>
      <p:pic>
        <p:nvPicPr>
          <p:cNvPr id="5" name="Picture 4">
            <a:extLst>
              <a:ext uri="{FF2B5EF4-FFF2-40B4-BE49-F238E27FC236}">
                <a16:creationId xmlns:a16="http://schemas.microsoft.com/office/drawing/2014/main" id="{1626B552-8196-853F-D175-33934E4E9509}"/>
              </a:ext>
            </a:extLst>
          </p:cNvPr>
          <p:cNvPicPr>
            <a:picLocks noChangeAspect="1"/>
          </p:cNvPicPr>
          <p:nvPr/>
        </p:nvPicPr>
        <p:blipFill>
          <a:blip r:embed="rId3"/>
          <a:stretch>
            <a:fillRect/>
          </a:stretch>
        </p:blipFill>
        <p:spPr>
          <a:xfrm>
            <a:off x="0" y="2084294"/>
            <a:ext cx="12192000" cy="3301014"/>
          </a:xfrm>
          <a:prstGeom prst="rect">
            <a:avLst/>
          </a:prstGeom>
        </p:spPr>
      </p:pic>
      <p:sp>
        <p:nvSpPr>
          <p:cNvPr id="4" name="Frame 3">
            <a:extLst>
              <a:ext uri="{FF2B5EF4-FFF2-40B4-BE49-F238E27FC236}">
                <a16:creationId xmlns:a16="http://schemas.microsoft.com/office/drawing/2014/main" id="{12347600-CF0C-7082-FC63-97711A8577F1}"/>
              </a:ext>
            </a:extLst>
          </p:cNvPr>
          <p:cNvSpPr/>
          <p:nvPr/>
        </p:nvSpPr>
        <p:spPr>
          <a:xfrm>
            <a:off x="7072312" y="2600325"/>
            <a:ext cx="5119687" cy="1957387"/>
          </a:xfrm>
          <a:prstGeom prst="frame">
            <a:avLst>
              <a:gd name="adj1" fmla="val 362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45990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F391-DBD6-7FC1-8808-7D8A57CFE0BF}"/>
              </a:ext>
            </a:extLst>
          </p:cNvPr>
          <p:cNvSpPr>
            <a:spLocks noGrp="1"/>
          </p:cNvSpPr>
          <p:nvPr>
            <p:ph type="title"/>
          </p:nvPr>
        </p:nvSpPr>
        <p:spPr/>
        <p:txBody>
          <a:bodyPr>
            <a:normAutofit/>
          </a:bodyPr>
          <a:lstStyle/>
          <a:p>
            <a:pPr algn="ctr"/>
            <a:r>
              <a:rPr lang="en-US" dirty="0"/>
              <a:t>COVID-19 Vaccine Pfizer Clinical Trials</a:t>
            </a:r>
            <a:br>
              <a:rPr lang="en-US" dirty="0"/>
            </a:br>
            <a:r>
              <a:rPr lang="en-US" dirty="0"/>
              <a:t>Number of Serious Adverse Events </a:t>
            </a:r>
          </a:p>
        </p:txBody>
      </p:sp>
      <p:graphicFrame>
        <p:nvGraphicFramePr>
          <p:cNvPr id="7" name="Table 7">
            <a:extLst>
              <a:ext uri="{FF2B5EF4-FFF2-40B4-BE49-F238E27FC236}">
                <a16:creationId xmlns:a16="http://schemas.microsoft.com/office/drawing/2014/main" id="{815B8BD3-BFB6-5D6D-62A9-C75DB83EF095}"/>
              </a:ext>
            </a:extLst>
          </p:cNvPr>
          <p:cNvGraphicFramePr>
            <a:graphicFrameLocks noGrp="1"/>
          </p:cNvGraphicFramePr>
          <p:nvPr>
            <p:extLst>
              <p:ext uri="{D42A27DB-BD31-4B8C-83A1-F6EECF244321}">
                <p14:modId xmlns:p14="http://schemas.microsoft.com/office/powerpoint/2010/main" val="3081754983"/>
              </p:ext>
            </p:extLst>
          </p:nvPr>
        </p:nvGraphicFramePr>
        <p:xfrm>
          <a:off x="448235" y="2214563"/>
          <a:ext cx="11295530" cy="3533088"/>
        </p:xfrm>
        <a:graphic>
          <a:graphicData uri="http://schemas.openxmlformats.org/drawingml/2006/table">
            <a:tbl>
              <a:tblPr firstRow="1" bandRow="1">
                <a:tableStyleId>{5C22544A-7EE6-4342-B048-85BDC9FD1C3A}</a:tableStyleId>
              </a:tblPr>
              <a:tblGrid>
                <a:gridCol w="5647765">
                  <a:extLst>
                    <a:ext uri="{9D8B030D-6E8A-4147-A177-3AD203B41FA5}">
                      <a16:colId xmlns:a16="http://schemas.microsoft.com/office/drawing/2014/main" val="2527085218"/>
                    </a:ext>
                  </a:extLst>
                </a:gridCol>
                <a:gridCol w="5647765">
                  <a:extLst>
                    <a:ext uri="{9D8B030D-6E8A-4147-A177-3AD203B41FA5}">
                      <a16:colId xmlns:a16="http://schemas.microsoft.com/office/drawing/2014/main" val="1373128270"/>
                    </a:ext>
                  </a:extLst>
                </a:gridCol>
              </a:tblGrid>
              <a:tr h="911808">
                <a:tc gridSpan="2">
                  <a:txBody>
                    <a:bodyPr/>
                    <a:lstStyle/>
                    <a:p>
                      <a:r>
                        <a:rPr lang="en-US" sz="2800" dirty="0"/>
                        <a:t>Risk Increase in Vaccine group (95% CI)</a:t>
                      </a:r>
                    </a:p>
                  </a:txBody>
                  <a:tcPr/>
                </a:tc>
                <a:tc hMerge="1">
                  <a:txBody>
                    <a:bodyPr/>
                    <a:lstStyle/>
                    <a:p>
                      <a:endParaRPr lang="en-US" dirty="0"/>
                    </a:p>
                  </a:txBody>
                  <a:tcPr/>
                </a:tc>
                <a:extLst>
                  <a:ext uri="{0D108BD9-81ED-4DB2-BD59-A6C34878D82A}">
                    <a16:rowId xmlns:a16="http://schemas.microsoft.com/office/drawing/2014/main" val="1348695903"/>
                  </a:ext>
                </a:extLst>
              </a:tr>
              <a:tr h="645529">
                <a:tc>
                  <a:txBody>
                    <a:bodyPr/>
                    <a:lstStyle/>
                    <a:p>
                      <a:r>
                        <a:rPr lang="en-US" sz="4000" dirty="0"/>
                        <a:t>Risk difference </a:t>
                      </a:r>
                    </a:p>
                  </a:txBody>
                  <a:tcPr/>
                </a:tc>
                <a:tc>
                  <a:txBody>
                    <a:bodyPr/>
                    <a:lstStyle/>
                    <a:p>
                      <a:r>
                        <a:rPr lang="en-US" sz="4000" dirty="0"/>
                        <a:t>Risk Ratio</a:t>
                      </a:r>
                    </a:p>
                  </a:txBody>
                  <a:tcPr/>
                </a:tc>
                <a:extLst>
                  <a:ext uri="{0D108BD9-81ED-4DB2-BD59-A6C34878D82A}">
                    <a16:rowId xmlns:a16="http://schemas.microsoft.com/office/drawing/2014/main" val="1495023485"/>
                  </a:ext>
                </a:extLst>
              </a:tr>
              <a:tr h="911808">
                <a:tc>
                  <a:txBody>
                    <a:bodyPr/>
                    <a:lstStyle/>
                    <a:p>
                      <a:r>
                        <a:rPr lang="en-US" sz="6000" dirty="0"/>
                        <a:t>18 Per 10,000 (1.2-34.9)</a:t>
                      </a:r>
                    </a:p>
                  </a:txBody>
                  <a:tcPr/>
                </a:tc>
                <a:tc>
                  <a:txBody>
                    <a:bodyPr/>
                    <a:lstStyle/>
                    <a:p>
                      <a:r>
                        <a:rPr lang="en-US" sz="6000" dirty="0"/>
                        <a:t>1.36 </a:t>
                      </a:r>
                    </a:p>
                    <a:p>
                      <a:r>
                        <a:rPr lang="en-US" sz="6000" dirty="0"/>
                        <a:t>(1.02-1.83)</a:t>
                      </a:r>
                    </a:p>
                  </a:txBody>
                  <a:tcPr/>
                </a:tc>
                <a:extLst>
                  <a:ext uri="{0D108BD9-81ED-4DB2-BD59-A6C34878D82A}">
                    <a16:rowId xmlns:a16="http://schemas.microsoft.com/office/drawing/2014/main" val="2534253121"/>
                  </a:ext>
                </a:extLst>
              </a:tr>
            </a:tbl>
          </a:graphicData>
        </a:graphic>
      </p:graphicFrame>
    </p:spTree>
    <p:extLst>
      <p:ext uri="{BB962C8B-B14F-4D97-AF65-F5344CB8AC3E}">
        <p14:creationId xmlns:p14="http://schemas.microsoft.com/office/powerpoint/2010/main" val="542303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602C-1686-BC3A-7E54-D93CC174DB2D}"/>
              </a:ext>
            </a:extLst>
          </p:cNvPr>
          <p:cNvSpPr>
            <a:spLocks noGrp="1"/>
          </p:cNvSpPr>
          <p:nvPr>
            <p:ph type="title"/>
          </p:nvPr>
        </p:nvSpPr>
        <p:spPr/>
        <p:txBody>
          <a:bodyPr>
            <a:normAutofit/>
          </a:bodyPr>
          <a:lstStyle/>
          <a:p>
            <a:pPr algn="ctr"/>
            <a:r>
              <a:rPr lang="en-US" dirty="0"/>
              <a:t>Pfizer mRNA COVID-19 Vaccine </a:t>
            </a:r>
            <a:br>
              <a:rPr lang="en-US" dirty="0"/>
            </a:br>
            <a:r>
              <a:rPr lang="en-US" dirty="0"/>
              <a:t>Serious Adverse Events</a:t>
            </a:r>
          </a:p>
        </p:txBody>
      </p:sp>
      <p:sp>
        <p:nvSpPr>
          <p:cNvPr id="3" name="Content Placeholder 2">
            <a:extLst>
              <a:ext uri="{FF2B5EF4-FFF2-40B4-BE49-F238E27FC236}">
                <a16:creationId xmlns:a16="http://schemas.microsoft.com/office/drawing/2014/main" id="{BDDED64D-C1DB-7F7C-9313-7C23953966BC}"/>
              </a:ext>
            </a:extLst>
          </p:cNvPr>
          <p:cNvSpPr>
            <a:spLocks noGrp="1"/>
          </p:cNvSpPr>
          <p:nvPr>
            <p:ph idx="1"/>
          </p:nvPr>
        </p:nvSpPr>
        <p:spPr>
          <a:xfrm>
            <a:off x="2256312" y="1825625"/>
            <a:ext cx="7220197" cy="4351338"/>
          </a:xfrm>
        </p:spPr>
        <p:txBody>
          <a:bodyPr/>
          <a:lstStyle/>
          <a:p>
            <a:pPr marL="0" indent="0" algn="ctr">
              <a:buNone/>
            </a:pPr>
            <a:endParaRPr lang="en-US" dirty="0"/>
          </a:p>
          <a:p>
            <a:pPr marL="0" indent="0" algn="ctr">
              <a:buNone/>
            </a:pPr>
            <a:r>
              <a:rPr lang="en-US" sz="6600" b="1" dirty="0"/>
              <a:t>36% </a:t>
            </a:r>
          </a:p>
          <a:p>
            <a:pPr marL="0" indent="0" algn="ctr">
              <a:buNone/>
            </a:pPr>
            <a:r>
              <a:rPr lang="en-US" sz="4400" dirty="0"/>
              <a:t>Higher risk of SAE</a:t>
            </a:r>
          </a:p>
          <a:p>
            <a:pPr marL="0" indent="0" algn="ctr">
              <a:buNone/>
            </a:pPr>
            <a:r>
              <a:rPr lang="en-US" sz="4400" dirty="0"/>
              <a:t> in vaccine group</a:t>
            </a:r>
          </a:p>
        </p:txBody>
      </p:sp>
    </p:spTree>
    <p:extLst>
      <p:ext uri="{BB962C8B-B14F-4D97-AF65-F5344CB8AC3E}">
        <p14:creationId xmlns:p14="http://schemas.microsoft.com/office/powerpoint/2010/main" val="1051922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602C-1686-BC3A-7E54-D93CC174DB2D}"/>
              </a:ext>
            </a:extLst>
          </p:cNvPr>
          <p:cNvSpPr>
            <a:spLocks noGrp="1"/>
          </p:cNvSpPr>
          <p:nvPr>
            <p:ph type="title"/>
          </p:nvPr>
        </p:nvSpPr>
        <p:spPr>
          <a:xfrm>
            <a:off x="838200" y="285750"/>
            <a:ext cx="10515600" cy="1539875"/>
          </a:xfrm>
        </p:spPr>
        <p:txBody>
          <a:bodyPr>
            <a:normAutofit fontScale="90000"/>
          </a:bodyPr>
          <a:lstStyle/>
          <a:p>
            <a:pPr algn="ctr"/>
            <a:r>
              <a:rPr lang="en-US" dirty="0"/>
              <a:t>Pfizer</a:t>
            </a:r>
            <a:br>
              <a:rPr lang="en-US" dirty="0"/>
            </a:br>
            <a:r>
              <a:rPr lang="en-US" dirty="0"/>
              <a:t> mRNA COVID-19 Vaccine </a:t>
            </a:r>
            <a:br>
              <a:rPr lang="en-US" dirty="0"/>
            </a:br>
            <a:r>
              <a:rPr lang="en-US" dirty="0"/>
              <a:t>Serious Adverse Events</a:t>
            </a:r>
          </a:p>
        </p:txBody>
      </p:sp>
      <p:sp>
        <p:nvSpPr>
          <p:cNvPr id="3" name="Content Placeholder 2">
            <a:extLst>
              <a:ext uri="{FF2B5EF4-FFF2-40B4-BE49-F238E27FC236}">
                <a16:creationId xmlns:a16="http://schemas.microsoft.com/office/drawing/2014/main" id="{BDDED64D-C1DB-7F7C-9313-7C23953966BC}"/>
              </a:ext>
            </a:extLst>
          </p:cNvPr>
          <p:cNvSpPr>
            <a:spLocks noGrp="1"/>
          </p:cNvSpPr>
          <p:nvPr>
            <p:ph idx="1"/>
          </p:nvPr>
        </p:nvSpPr>
        <p:spPr>
          <a:xfrm>
            <a:off x="2256312" y="1825625"/>
            <a:ext cx="7220197" cy="4351338"/>
          </a:xfrm>
        </p:spPr>
        <p:txBody>
          <a:bodyPr/>
          <a:lstStyle/>
          <a:p>
            <a:pPr marL="0" indent="0" algn="ctr">
              <a:buNone/>
            </a:pPr>
            <a:endParaRPr lang="en-US" dirty="0"/>
          </a:p>
          <a:p>
            <a:pPr marL="0" indent="0" algn="ctr">
              <a:buNone/>
            </a:pPr>
            <a:r>
              <a:rPr lang="en-US" sz="6600" b="1" dirty="0"/>
              <a:t>1 in 555</a:t>
            </a:r>
          </a:p>
          <a:p>
            <a:pPr marL="0" indent="0" algn="ctr">
              <a:buNone/>
            </a:pPr>
            <a:r>
              <a:rPr lang="en-US" sz="4400" dirty="0"/>
              <a:t>Additional SAE </a:t>
            </a:r>
          </a:p>
          <a:p>
            <a:pPr marL="0" indent="0" algn="ctr">
              <a:buNone/>
            </a:pPr>
            <a:r>
              <a:rPr lang="en-US" sz="4400" dirty="0"/>
              <a:t>in vaccine group</a:t>
            </a:r>
          </a:p>
        </p:txBody>
      </p:sp>
    </p:spTree>
    <p:extLst>
      <p:ext uri="{BB962C8B-B14F-4D97-AF65-F5344CB8AC3E}">
        <p14:creationId xmlns:p14="http://schemas.microsoft.com/office/powerpoint/2010/main" val="1076441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FF91-C663-AAB9-8F13-D79CC457B3F9}"/>
              </a:ext>
            </a:extLst>
          </p:cNvPr>
          <p:cNvSpPr>
            <a:spLocks noGrp="1"/>
          </p:cNvSpPr>
          <p:nvPr>
            <p:ph type="title"/>
          </p:nvPr>
        </p:nvSpPr>
        <p:spPr>
          <a:xfrm>
            <a:off x="838200" y="2229551"/>
            <a:ext cx="10515600" cy="1325563"/>
          </a:xfrm>
        </p:spPr>
        <p:txBody>
          <a:bodyPr/>
          <a:lstStyle/>
          <a:p>
            <a:pPr algn="ctr"/>
            <a:r>
              <a:rPr lang="en-US" dirty="0"/>
              <a:t>What Type of Serious Harms?</a:t>
            </a:r>
          </a:p>
        </p:txBody>
      </p:sp>
    </p:spTree>
    <p:extLst>
      <p:ext uri="{BB962C8B-B14F-4D97-AF65-F5344CB8AC3E}">
        <p14:creationId xmlns:p14="http://schemas.microsoft.com/office/powerpoint/2010/main" val="3199706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91CC-24D0-DB70-8383-1ACB4B2064DF}"/>
              </a:ext>
            </a:extLst>
          </p:cNvPr>
          <p:cNvSpPr>
            <a:spLocks noGrp="1"/>
          </p:cNvSpPr>
          <p:nvPr>
            <p:ph type="title"/>
          </p:nvPr>
        </p:nvSpPr>
        <p:spPr>
          <a:xfrm>
            <a:off x="7974106" y="1215931"/>
            <a:ext cx="3971365" cy="1325563"/>
          </a:xfrm>
        </p:spPr>
        <p:txBody>
          <a:bodyPr>
            <a:noAutofit/>
          </a:bodyPr>
          <a:lstStyle/>
          <a:p>
            <a:pPr algn="ctr"/>
            <a:r>
              <a:rPr lang="en-US" sz="4800" dirty="0"/>
              <a:t>Adverse Events</a:t>
            </a:r>
            <a:br>
              <a:rPr lang="en-US" sz="4800" dirty="0"/>
            </a:br>
            <a:r>
              <a:rPr lang="en-US" sz="4800" dirty="0"/>
              <a:t> of Special Interest (AESI) </a:t>
            </a:r>
          </a:p>
        </p:txBody>
      </p:sp>
      <p:pic>
        <p:nvPicPr>
          <p:cNvPr id="5" name="Picture 4">
            <a:extLst>
              <a:ext uri="{FF2B5EF4-FFF2-40B4-BE49-F238E27FC236}">
                <a16:creationId xmlns:a16="http://schemas.microsoft.com/office/drawing/2014/main" id="{129270D9-7F3F-D1C8-31F1-1F643574813E}"/>
              </a:ext>
            </a:extLst>
          </p:cNvPr>
          <p:cNvPicPr>
            <a:picLocks noChangeAspect="1"/>
          </p:cNvPicPr>
          <p:nvPr/>
        </p:nvPicPr>
        <p:blipFill>
          <a:blip r:embed="rId2"/>
          <a:stretch>
            <a:fillRect/>
          </a:stretch>
        </p:blipFill>
        <p:spPr>
          <a:xfrm>
            <a:off x="0" y="0"/>
            <a:ext cx="7772400" cy="4064778"/>
          </a:xfrm>
          <a:prstGeom prst="rect">
            <a:avLst/>
          </a:prstGeom>
        </p:spPr>
      </p:pic>
      <p:pic>
        <p:nvPicPr>
          <p:cNvPr id="7" name="Picture 6">
            <a:extLst>
              <a:ext uri="{FF2B5EF4-FFF2-40B4-BE49-F238E27FC236}">
                <a16:creationId xmlns:a16="http://schemas.microsoft.com/office/drawing/2014/main" id="{3E755936-39DD-3CA4-5261-76648434633D}"/>
              </a:ext>
            </a:extLst>
          </p:cNvPr>
          <p:cNvPicPr>
            <a:picLocks noChangeAspect="1"/>
          </p:cNvPicPr>
          <p:nvPr/>
        </p:nvPicPr>
        <p:blipFill>
          <a:blip r:embed="rId3"/>
          <a:stretch>
            <a:fillRect/>
          </a:stretch>
        </p:blipFill>
        <p:spPr>
          <a:xfrm>
            <a:off x="5821653" y="4316506"/>
            <a:ext cx="6370347" cy="2541494"/>
          </a:xfrm>
          <a:prstGeom prst="rect">
            <a:avLst/>
          </a:prstGeom>
        </p:spPr>
      </p:pic>
    </p:spTree>
    <p:extLst>
      <p:ext uri="{BB962C8B-B14F-4D97-AF65-F5344CB8AC3E}">
        <p14:creationId xmlns:p14="http://schemas.microsoft.com/office/powerpoint/2010/main" val="1678904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0246A-B50F-FEEF-6F2D-8D3E41ED570C}"/>
              </a:ext>
            </a:extLst>
          </p:cNvPr>
          <p:cNvPicPr>
            <a:picLocks noChangeAspect="1"/>
          </p:cNvPicPr>
          <p:nvPr/>
        </p:nvPicPr>
        <p:blipFill>
          <a:blip r:embed="rId3"/>
          <a:stretch>
            <a:fillRect/>
          </a:stretch>
        </p:blipFill>
        <p:spPr>
          <a:xfrm>
            <a:off x="0" y="1"/>
            <a:ext cx="12211206" cy="6858000"/>
          </a:xfrm>
          <a:prstGeom prst="rect">
            <a:avLst/>
          </a:prstGeom>
        </p:spPr>
      </p:pic>
    </p:spTree>
    <p:extLst>
      <p:ext uri="{BB962C8B-B14F-4D97-AF65-F5344CB8AC3E}">
        <p14:creationId xmlns:p14="http://schemas.microsoft.com/office/powerpoint/2010/main" val="2539164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2346-9ECD-CC9C-3BB2-DB4EC8959291}"/>
              </a:ext>
            </a:extLst>
          </p:cNvPr>
          <p:cNvSpPr>
            <a:spLocks noGrp="1"/>
          </p:cNvSpPr>
          <p:nvPr>
            <p:ph type="title"/>
          </p:nvPr>
        </p:nvSpPr>
        <p:spPr>
          <a:xfrm>
            <a:off x="838200" y="257548"/>
            <a:ext cx="10515600" cy="1325563"/>
          </a:xfrm>
        </p:spPr>
        <p:txBody>
          <a:bodyPr>
            <a:normAutofit fontScale="90000"/>
          </a:bodyPr>
          <a:lstStyle/>
          <a:p>
            <a:pPr algn="ctr"/>
            <a:r>
              <a:rPr lang="en-US" dirty="0"/>
              <a:t>Pfizer </a:t>
            </a:r>
            <a:br>
              <a:rPr lang="en-US" dirty="0"/>
            </a:br>
            <a:r>
              <a:rPr lang="en-US" dirty="0"/>
              <a:t>mRNA COVID-19 Vaccine </a:t>
            </a:r>
            <a:br>
              <a:rPr lang="en-US" dirty="0"/>
            </a:br>
            <a:r>
              <a:rPr lang="en-US" dirty="0"/>
              <a:t>Randomized Controlled Trial</a:t>
            </a:r>
          </a:p>
        </p:txBody>
      </p:sp>
      <p:pic>
        <p:nvPicPr>
          <p:cNvPr id="17" name="Content Placeholder 16">
            <a:extLst>
              <a:ext uri="{FF2B5EF4-FFF2-40B4-BE49-F238E27FC236}">
                <a16:creationId xmlns:a16="http://schemas.microsoft.com/office/drawing/2014/main" id="{D9E15F2A-046E-25EC-1234-CFDB4069AB86}"/>
              </a:ext>
            </a:extLst>
          </p:cNvPr>
          <p:cNvPicPr>
            <a:picLocks noGrp="1" noChangeAspect="1"/>
          </p:cNvPicPr>
          <p:nvPr>
            <p:ph idx="1"/>
          </p:nvPr>
        </p:nvPicPr>
        <p:blipFill>
          <a:blip r:embed="rId3"/>
          <a:stretch>
            <a:fillRect/>
          </a:stretch>
        </p:blipFill>
        <p:spPr>
          <a:xfrm>
            <a:off x="1028700" y="1818848"/>
            <a:ext cx="10134600" cy="4953428"/>
          </a:xfrm>
          <a:prstGeom prst="rect">
            <a:avLst/>
          </a:prstGeom>
        </p:spPr>
      </p:pic>
    </p:spTree>
    <p:extLst>
      <p:ext uri="{BB962C8B-B14F-4D97-AF65-F5344CB8AC3E}">
        <p14:creationId xmlns:p14="http://schemas.microsoft.com/office/powerpoint/2010/main" val="3649207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0246A-B50F-FEEF-6F2D-8D3E41ED570C}"/>
              </a:ext>
            </a:extLst>
          </p:cNvPr>
          <p:cNvPicPr>
            <a:picLocks noChangeAspect="1"/>
          </p:cNvPicPr>
          <p:nvPr/>
        </p:nvPicPr>
        <p:blipFill>
          <a:blip r:embed="rId3"/>
          <a:stretch>
            <a:fillRect/>
          </a:stretch>
        </p:blipFill>
        <p:spPr>
          <a:xfrm>
            <a:off x="0" y="0"/>
            <a:ext cx="12211206" cy="6858000"/>
          </a:xfrm>
          <a:prstGeom prst="rect">
            <a:avLst/>
          </a:prstGeom>
        </p:spPr>
      </p:pic>
      <p:sp>
        <p:nvSpPr>
          <p:cNvPr id="2" name="Frame 1">
            <a:extLst>
              <a:ext uri="{FF2B5EF4-FFF2-40B4-BE49-F238E27FC236}">
                <a16:creationId xmlns:a16="http://schemas.microsoft.com/office/drawing/2014/main" id="{51DF87D4-C483-4F00-7FC2-14E171830992}"/>
              </a:ext>
            </a:extLst>
          </p:cNvPr>
          <p:cNvSpPr/>
          <p:nvPr/>
        </p:nvSpPr>
        <p:spPr>
          <a:xfrm>
            <a:off x="-1" y="107577"/>
            <a:ext cx="4558553" cy="6642848"/>
          </a:xfrm>
          <a:prstGeom prst="frame">
            <a:avLst>
              <a:gd name="adj1" fmla="val 12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7464DC5A-D7A9-D6FA-C61B-98A80BB2C9BE}"/>
              </a:ext>
            </a:extLst>
          </p:cNvPr>
          <p:cNvSpPr/>
          <p:nvPr/>
        </p:nvSpPr>
        <p:spPr>
          <a:xfrm>
            <a:off x="8511988" y="107578"/>
            <a:ext cx="2393577" cy="6642848"/>
          </a:xfrm>
          <a:prstGeom prst="frame">
            <a:avLst>
              <a:gd name="adj1" fmla="val 23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12567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4253B-B929-6BE5-945A-568830D59F4E}"/>
              </a:ext>
            </a:extLst>
          </p:cNvPr>
          <p:cNvPicPr>
            <a:picLocks noChangeAspect="1"/>
          </p:cNvPicPr>
          <p:nvPr/>
        </p:nvPicPr>
        <p:blipFill>
          <a:blip r:embed="rId3"/>
          <a:stretch>
            <a:fillRect/>
          </a:stretch>
        </p:blipFill>
        <p:spPr>
          <a:xfrm>
            <a:off x="7274858" y="336177"/>
            <a:ext cx="3149484" cy="6358741"/>
          </a:xfrm>
          <a:prstGeom prst="rect">
            <a:avLst/>
          </a:prstGeom>
        </p:spPr>
      </p:pic>
      <p:pic>
        <p:nvPicPr>
          <p:cNvPr id="11" name="Picture 10">
            <a:extLst>
              <a:ext uri="{FF2B5EF4-FFF2-40B4-BE49-F238E27FC236}">
                <a16:creationId xmlns:a16="http://schemas.microsoft.com/office/drawing/2014/main" id="{526D95CD-AB6B-FE8A-49CC-F83FFFAD4623}"/>
              </a:ext>
            </a:extLst>
          </p:cNvPr>
          <p:cNvPicPr>
            <a:picLocks noChangeAspect="1"/>
          </p:cNvPicPr>
          <p:nvPr/>
        </p:nvPicPr>
        <p:blipFill>
          <a:blip r:embed="rId4"/>
          <a:stretch>
            <a:fillRect/>
          </a:stretch>
        </p:blipFill>
        <p:spPr>
          <a:xfrm>
            <a:off x="1381873" y="-284368"/>
            <a:ext cx="5892985" cy="6992733"/>
          </a:xfrm>
          <a:prstGeom prst="rect">
            <a:avLst/>
          </a:prstGeom>
        </p:spPr>
      </p:pic>
    </p:spTree>
    <p:extLst>
      <p:ext uri="{BB962C8B-B14F-4D97-AF65-F5344CB8AC3E}">
        <p14:creationId xmlns:p14="http://schemas.microsoft.com/office/powerpoint/2010/main" val="3972866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B1160-5EFD-B959-9097-058E207FF614}"/>
              </a:ext>
            </a:extLst>
          </p:cNvPr>
          <p:cNvSpPr>
            <a:spLocks noGrp="1"/>
          </p:cNvSpPr>
          <p:nvPr>
            <p:ph type="title"/>
          </p:nvPr>
        </p:nvSpPr>
        <p:spPr>
          <a:xfrm>
            <a:off x="838200" y="2675731"/>
            <a:ext cx="10515600" cy="1325563"/>
          </a:xfrm>
        </p:spPr>
        <p:txBody>
          <a:bodyPr/>
          <a:lstStyle/>
          <a:p>
            <a:pPr algn="ctr"/>
            <a:r>
              <a:rPr lang="en-US" dirty="0"/>
              <a:t>Multiple Rare Serious Harms</a:t>
            </a:r>
            <a:br>
              <a:rPr lang="en-US" dirty="0"/>
            </a:br>
            <a:r>
              <a:rPr lang="en-US" dirty="0"/>
              <a:t>Add Up</a:t>
            </a:r>
          </a:p>
        </p:txBody>
      </p:sp>
    </p:spTree>
    <p:extLst>
      <p:ext uri="{BB962C8B-B14F-4D97-AF65-F5344CB8AC3E}">
        <p14:creationId xmlns:p14="http://schemas.microsoft.com/office/powerpoint/2010/main" val="1354521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C632-364B-4244-889D-EF8D42C8C217}"/>
              </a:ext>
            </a:extLst>
          </p:cNvPr>
          <p:cNvSpPr>
            <a:spLocks noGrp="1"/>
          </p:cNvSpPr>
          <p:nvPr>
            <p:ph type="title"/>
          </p:nvPr>
        </p:nvSpPr>
        <p:spPr/>
        <p:txBody>
          <a:bodyPr/>
          <a:lstStyle/>
          <a:p>
            <a:r>
              <a:rPr lang="en-US" dirty="0"/>
              <a:t>COVID-19 mRNA Vaccines and Serious AESIs</a:t>
            </a:r>
          </a:p>
        </p:txBody>
      </p:sp>
      <p:pic>
        <p:nvPicPr>
          <p:cNvPr id="9" name="Picture 8">
            <a:extLst>
              <a:ext uri="{FF2B5EF4-FFF2-40B4-BE49-F238E27FC236}">
                <a16:creationId xmlns:a16="http://schemas.microsoft.com/office/drawing/2014/main" id="{9FA1A135-B300-54CC-8101-9F636E223910}"/>
              </a:ext>
            </a:extLst>
          </p:cNvPr>
          <p:cNvPicPr>
            <a:picLocks noChangeAspect="1"/>
          </p:cNvPicPr>
          <p:nvPr/>
        </p:nvPicPr>
        <p:blipFill>
          <a:blip r:embed="rId3"/>
          <a:stretch>
            <a:fillRect/>
          </a:stretch>
        </p:blipFill>
        <p:spPr>
          <a:xfrm>
            <a:off x="44825" y="3845853"/>
            <a:ext cx="12102350" cy="1210237"/>
          </a:xfrm>
          <a:prstGeom prst="rect">
            <a:avLst/>
          </a:prstGeom>
        </p:spPr>
      </p:pic>
      <p:pic>
        <p:nvPicPr>
          <p:cNvPr id="11" name="Picture 10">
            <a:extLst>
              <a:ext uri="{FF2B5EF4-FFF2-40B4-BE49-F238E27FC236}">
                <a16:creationId xmlns:a16="http://schemas.microsoft.com/office/drawing/2014/main" id="{12593BDF-448C-1FCC-9670-59FE08AA9DDB}"/>
              </a:ext>
            </a:extLst>
          </p:cNvPr>
          <p:cNvPicPr>
            <a:picLocks noChangeAspect="1"/>
          </p:cNvPicPr>
          <p:nvPr/>
        </p:nvPicPr>
        <p:blipFill>
          <a:blip r:embed="rId4"/>
          <a:stretch>
            <a:fillRect/>
          </a:stretch>
        </p:blipFill>
        <p:spPr>
          <a:xfrm>
            <a:off x="0" y="2380125"/>
            <a:ext cx="12192000" cy="1448640"/>
          </a:xfrm>
          <a:prstGeom prst="rect">
            <a:avLst/>
          </a:prstGeom>
        </p:spPr>
      </p:pic>
    </p:spTree>
    <p:extLst>
      <p:ext uri="{BB962C8B-B14F-4D97-AF65-F5344CB8AC3E}">
        <p14:creationId xmlns:p14="http://schemas.microsoft.com/office/powerpoint/2010/main" val="4163799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C632-364B-4244-889D-EF8D42C8C217}"/>
              </a:ext>
            </a:extLst>
          </p:cNvPr>
          <p:cNvSpPr>
            <a:spLocks noGrp="1"/>
          </p:cNvSpPr>
          <p:nvPr>
            <p:ph type="title"/>
          </p:nvPr>
        </p:nvSpPr>
        <p:spPr/>
        <p:txBody>
          <a:bodyPr/>
          <a:lstStyle/>
          <a:p>
            <a:r>
              <a:rPr lang="en-US" dirty="0"/>
              <a:t>COVID-19 mRNA Vaccines and Serious AESIs</a:t>
            </a:r>
          </a:p>
        </p:txBody>
      </p:sp>
      <p:pic>
        <p:nvPicPr>
          <p:cNvPr id="9" name="Picture 8">
            <a:extLst>
              <a:ext uri="{FF2B5EF4-FFF2-40B4-BE49-F238E27FC236}">
                <a16:creationId xmlns:a16="http://schemas.microsoft.com/office/drawing/2014/main" id="{9FA1A135-B300-54CC-8101-9F636E223910}"/>
              </a:ext>
            </a:extLst>
          </p:cNvPr>
          <p:cNvPicPr>
            <a:picLocks noChangeAspect="1"/>
          </p:cNvPicPr>
          <p:nvPr/>
        </p:nvPicPr>
        <p:blipFill>
          <a:blip r:embed="rId3"/>
          <a:stretch>
            <a:fillRect/>
          </a:stretch>
        </p:blipFill>
        <p:spPr>
          <a:xfrm>
            <a:off x="44825" y="3845853"/>
            <a:ext cx="12102350" cy="1210237"/>
          </a:xfrm>
          <a:prstGeom prst="rect">
            <a:avLst/>
          </a:prstGeom>
        </p:spPr>
      </p:pic>
      <p:pic>
        <p:nvPicPr>
          <p:cNvPr id="11" name="Picture 10">
            <a:extLst>
              <a:ext uri="{FF2B5EF4-FFF2-40B4-BE49-F238E27FC236}">
                <a16:creationId xmlns:a16="http://schemas.microsoft.com/office/drawing/2014/main" id="{12593BDF-448C-1FCC-9670-59FE08AA9DDB}"/>
              </a:ext>
            </a:extLst>
          </p:cNvPr>
          <p:cNvPicPr>
            <a:picLocks noChangeAspect="1"/>
          </p:cNvPicPr>
          <p:nvPr/>
        </p:nvPicPr>
        <p:blipFill>
          <a:blip r:embed="rId4"/>
          <a:stretch>
            <a:fillRect/>
          </a:stretch>
        </p:blipFill>
        <p:spPr>
          <a:xfrm>
            <a:off x="0" y="2380125"/>
            <a:ext cx="12192000" cy="1448640"/>
          </a:xfrm>
          <a:prstGeom prst="rect">
            <a:avLst/>
          </a:prstGeom>
        </p:spPr>
      </p:pic>
      <p:sp>
        <p:nvSpPr>
          <p:cNvPr id="3" name="Frame 2">
            <a:extLst>
              <a:ext uri="{FF2B5EF4-FFF2-40B4-BE49-F238E27FC236}">
                <a16:creationId xmlns:a16="http://schemas.microsoft.com/office/drawing/2014/main" id="{57511D10-428A-AA54-693C-1E0DFDC3CC3C}"/>
              </a:ext>
            </a:extLst>
          </p:cNvPr>
          <p:cNvSpPr/>
          <p:nvPr/>
        </p:nvSpPr>
        <p:spPr>
          <a:xfrm>
            <a:off x="44825" y="4612340"/>
            <a:ext cx="12102350" cy="255495"/>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97266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22FF-B49F-D86C-3DB0-1C74BE1EC87E}"/>
              </a:ext>
            </a:extLst>
          </p:cNvPr>
          <p:cNvSpPr>
            <a:spLocks noGrp="1"/>
          </p:cNvSpPr>
          <p:nvPr>
            <p:ph type="title"/>
          </p:nvPr>
        </p:nvSpPr>
        <p:spPr>
          <a:xfrm>
            <a:off x="0" y="1869141"/>
            <a:ext cx="12192000" cy="1690689"/>
          </a:xfrm>
        </p:spPr>
        <p:txBody>
          <a:bodyPr/>
          <a:lstStyle/>
          <a:p>
            <a:pPr algn="ctr"/>
            <a:r>
              <a:rPr lang="en-US" dirty="0"/>
              <a:t>Harms and Benefits:</a:t>
            </a:r>
            <a:br>
              <a:rPr lang="en-US" dirty="0"/>
            </a:br>
            <a:r>
              <a:rPr lang="en-US" dirty="0"/>
              <a:t>How can they be compared?</a:t>
            </a:r>
          </a:p>
        </p:txBody>
      </p:sp>
    </p:spTree>
    <p:extLst>
      <p:ext uri="{BB962C8B-B14F-4D97-AF65-F5344CB8AC3E}">
        <p14:creationId xmlns:p14="http://schemas.microsoft.com/office/powerpoint/2010/main" val="2935833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A148-4231-654D-E2AB-0676A0DD7D3D}"/>
              </a:ext>
            </a:extLst>
          </p:cNvPr>
          <p:cNvSpPr>
            <a:spLocks noGrp="1"/>
          </p:cNvSpPr>
          <p:nvPr>
            <p:ph type="title"/>
          </p:nvPr>
        </p:nvSpPr>
        <p:spPr>
          <a:xfrm>
            <a:off x="966788" y="361764"/>
            <a:ext cx="10515600" cy="1325563"/>
          </a:xfrm>
        </p:spPr>
        <p:txBody>
          <a:bodyPr>
            <a:normAutofit fontScale="90000"/>
          </a:bodyPr>
          <a:lstStyle/>
          <a:p>
            <a:pPr algn="ctr"/>
            <a:r>
              <a:rPr lang="en-US" dirty="0"/>
              <a:t>mRNA COVID-19 Vaccine</a:t>
            </a:r>
            <a:br>
              <a:rPr lang="en-US" dirty="0"/>
            </a:br>
            <a:r>
              <a:rPr lang="en-US" dirty="0"/>
              <a:t>Clinical Trials</a:t>
            </a:r>
            <a:br>
              <a:rPr lang="en-US" dirty="0"/>
            </a:br>
            <a:r>
              <a:rPr lang="en-US" dirty="0"/>
              <a:t>All-Cause Hospitalization</a:t>
            </a:r>
          </a:p>
        </p:txBody>
      </p:sp>
      <p:pic>
        <p:nvPicPr>
          <p:cNvPr id="3" name="Content Placeholder 16">
            <a:extLst>
              <a:ext uri="{FF2B5EF4-FFF2-40B4-BE49-F238E27FC236}">
                <a16:creationId xmlns:a16="http://schemas.microsoft.com/office/drawing/2014/main" id="{B3FE90EA-C4BB-4920-4228-299D66E42534}"/>
              </a:ext>
            </a:extLst>
          </p:cNvPr>
          <p:cNvPicPr>
            <a:picLocks noGrp="1" noChangeAspect="1"/>
          </p:cNvPicPr>
          <p:nvPr>
            <p:ph idx="1"/>
          </p:nvPr>
        </p:nvPicPr>
        <p:blipFill>
          <a:blip r:embed="rId3"/>
          <a:stretch>
            <a:fillRect/>
          </a:stretch>
        </p:blipFill>
        <p:spPr>
          <a:xfrm>
            <a:off x="1285874" y="1944546"/>
            <a:ext cx="9877425" cy="4827730"/>
          </a:xfrm>
          <a:prstGeom prst="rect">
            <a:avLst/>
          </a:prstGeom>
        </p:spPr>
      </p:pic>
    </p:spTree>
    <p:extLst>
      <p:ext uri="{BB962C8B-B14F-4D97-AF65-F5344CB8AC3E}">
        <p14:creationId xmlns:p14="http://schemas.microsoft.com/office/powerpoint/2010/main" val="345585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22FF-B49F-D86C-3DB0-1C74BE1EC87E}"/>
              </a:ext>
            </a:extLst>
          </p:cNvPr>
          <p:cNvSpPr>
            <a:spLocks noGrp="1"/>
          </p:cNvSpPr>
          <p:nvPr>
            <p:ph type="title"/>
          </p:nvPr>
        </p:nvSpPr>
        <p:spPr>
          <a:xfrm>
            <a:off x="0" y="1869141"/>
            <a:ext cx="12192000" cy="1690689"/>
          </a:xfrm>
        </p:spPr>
        <p:txBody>
          <a:bodyPr/>
          <a:lstStyle/>
          <a:p>
            <a:pPr algn="ctr"/>
            <a:r>
              <a:rPr lang="en-US" dirty="0"/>
              <a:t>Harms and Benefits:</a:t>
            </a:r>
            <a:br>
              <a:rPr lang="en-US" dirty="0"/>
            </a:br>
            <a:r>
              <a:rPr lang="en-US" dirty="0"/>
              <a:t>How can they be compared?</a:t>
            </a:r>
          </a:p>
        </p:txBody>
      </p:sp>
      <p:sp>
        <p:nvSpPr>
          <p:cNvPr id="3" name="TextBox 2">
            <a:extLst>
              <a:ext uri="{FF2B5EF4-FFF2-40B4-BE49-F238E27FC236}">
                <a16:creationId xmlns:a16="http://schemas.microsoft.com/office/drawing/2014/main" id="{9C32941D-AED0-E73F-A9CA-D74444EC4C45}"/>
              </a:ext>
            </a:extLst>
          </p:cNvPr>
          <p:cNvSpPr txBox="1"/>
          <p:nvPr/>
        </p:nvSpPr>
        <p:spPr>
          <a:xfrm>
            <a:off x="0" y="4477871"/>
            <a:ext cx="12192000" cy="769441"/>
          </a:xfrm>
          <a:prstGeom prst="rect">
            <a:avLst/>
          </a:prstGeom>
          <a:noFill/>
        </p:spPr>
        <p:txBody>
          <a:bodyPr wrap="square" rtlCol="0">
            <a:spAutoFit/>
          </a:bodyPr>
          <a:lstStyle/>
          <a:p>
            <a:pPr algn="ctr"/>
            <a:r>
              <a:rPr lang="en-US" sz="4400" dirty="0"/>
              <a:t>Serious AESI vs Hospitalization Reduction</a:t>
            </a:r>
          </a:p>
        </p:txBody>
      </p:sp>
    </p:spTree>
    <p:extLst>
      <p:ext uri="{BB962C8B-B14F-4D97-AF65-F5344CB8AC3E}">
        <p14:creationId xmlns:p14="http://schemas.microsoft.com/office/powerpoint/2010/main" val="1488717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A148-4231-654D-E2AB-0676A0DD7D3D}"/>
              </a:ext>
            </a:extLst>
          </p:cNvPr>
          <p:cNvSpPr>
            <a:spLocks noGrp="1"/>
          </p:cNvSpPr>
          <p:nvPr>
            <p:ph type="title"/>
          </p:nvPr>
        </p:nvSpPr>
        <p:spPr/>
        <p:txBody>
          <a:bodyPr>
            <a:normAutofit fontScale="90000"/>
          </a:bodyPr>
          <a:lstStyle/>
          <a:p>
            <a:pPr algn="ctr"/>
            <a:r>
              <a:rPr lang="en-US" dirty="0"/>
              <a:t>Pfizer </a:t>
            </a:r>
            <a:br>
              <a:rPr lang="en-US" dirty="0"/>
            </a:br>
            <a:r>
              <a:rPr lang="en-US" dirty="0"/>
              <a:t>Vaccine Efficacy </a:t>
            </a:r>
            <a:br>
              <a:rPr lang="en-US" dirty="0"/>
            </a:br>
            <a:r>
              <a:rPr lang="en-US" dirty="0"/>
              <a:t>COVID-19 Hospitalizations</a:t>
            </a:r>
          </a:p>
        </p:txBody>
      </p:sp>
      <p:sp>
        <p:nvSpPr>
          <p:cNvPr id="18" name="TextBox 17">
            <a:extLst>
              <a:ext uri="{FF2B5EF4-FFF2-40B4-BE49-F238E27FC236}">
                <a16:creationId xmlns:a16="http://schemas.microsoft.com/office/drawing/2014/main" id="{9D601242-C99E-9DD6-D4A1-961BCB21C3A8}"/>
              </a:ext>
            </a:extLst>
          </p:cNvPr>
          <p:cNvSpPr txBox="1"/>
          <p:nvPr/>
        </p:nvSpPr>
        <p:spPr>
          <a:xfrm>
            <a:off x="3121404" y="4892437"/>
            <a:ext cx="5949193" cy="1600438"/>
          </a:xfrm>
          <a:prstGeom prst="rect">
            <a:avLst/>
          </a:prstGeom>
          <a:noFill/>
        </p:spPr>
        <p:txBody>
          <a:bodyPr wrap="none" rtlCol="0">
            <a:spAutoFit/>
          </a:bodyPr>
          <a:lstStyle/>
          <a:p>
            <a:pPr algn="ctr"/>
            <a:r>
              <a:rPr lang="en-US" sz="4000" dirty="0"/>
              <a:t>Hospital Reduction </a:t>
            </a:r>
            <a:endParaRPr lang="en-US" sz="3000" dirty="0"/>
          </a:p>
          <a:p>
            <a:pPr algn="ctr"/>
            <a:r>
              <a:rPr lang="en-US" sz="4000" dirty="0"/>
              <a:t>2.3 per 10,000 Participants</a:t>
            </a:r>
          </a:p>
          <a:p>
            <a:endParaRPr lang="en-US" dirty="0"/>
          </a:p>
        </p:txBody>
      </p:sp>
      <p:sp>
        <p:nvSpPr>
          <p:cNvPr id="3" name="TextBox 2">
            <a:extLst>
              <a:ext uri="{FF2B5EF4-FFF2-40B4-BE49-F238E27FC236}">
                <a16:creationId xmlns:a16="http://schemas.microsoft.com/office/drawing/2014/main" id="{30A29B02-76A6-7526-6E9A-4119ABF1ED50}"/>
              </a:ext>
            </a:extLst>
          </p:cNvPr>
          <p:cNvSpPr txBox="1"/>
          <p:nvPr/>
        </p:nvSpPr>
        <p:spPr>
          <a:xfrm>
            <a:off x="2451158" y="2518708"/>
            <a:ext cx="1775011" cy="1323439"/>
          </a:xfrm>
          <a:prstGeom prst="rect">
            <a:avLst/>
          </a:prstGeom>
          <a:noFill/>
        </p:spPr>
        <p:txBody>
          <a:bodyPr wrap="square" rtlCol="0">
            <a:spAutoFit/>
          </a:bodyPr>
          <a:lstStyle/>
          <a:p>
            <a:pPr algn="ctr"/>
            <a:r>
              <a:rPr lang="en-US" sz="4000" dirty="0"/>
              <a:t>Vaccine</a:t>
            </a:r>
            <a:br>
              <a:rPr lang="en-US" sz="4000" dirty="0"/>
            </a:br>
            <a:r>
              <a:rPr lang="en-US" sz="4000" dirty="0"/>
              <a:t>0</a:t>
            </a:r>
          </a:p>
        </p:txBody>
      </p:sp>
      <p:sp>
        <p:nvSpPr>
          <p:cNvPr id="7" name="TextBox 6">
            <a:extLst>
              <a:ext uri="{FF2B5EF4-FFF2-40B4-BE49-F238E27FC236}">
                <a16:creationId xmlns:a16="http://schemas.microsoft.com/office/drawing/2014/main" id="{A15A7274-B383-A2D3-F5F7-3183540C1BFC}"/>
              </a:ext>
            </a:extLst>
          </p:cNvPr>
          <p:cNvSpPr txBox="1"/>
          <p:nvPr/>
        </p:nvSpPr>
        <p:spPr>
          <a:xfrm>
            <a:off x="7965832" y="2459504"/>
            <a:ext cx="1822935" cy="1323439"/>
          </a:xfrm>
          <a:prstGeom prst="rect">
            <a:avLst/>
          </a:prstGeom>
          <a:noFill/>
        </p:spPr>
        <p:txBody>
          <a:bodyPr wrap="none" rtlCol="0">
            <a:spAutoFit/>
          </a:bodyPr>
          <a:lstStyle/>
          <a:p>
            <a:pPr algn="ctr"/>
            <a:r>
              <a:rPr lang="en-US" sz="4000" dirty="0"/>
              <a:t>Placebo</a:t>
            </a:r>
          </a:p>
          <a:p>
            <a:pPr algn="ctr"/>
            <a:r>
              <a:rPr lang="en-US" sz="4000" dirty="0"/>
              <a:t>5</a:t>
            </a:r>
          </a:p>
        </p:txBody>
      </p:sp>
    </p:spTree>
    <p:extLst>
      <p:ext uri="{BB962C8B-B14F-4D97-AF65-F5344CB8AC3E}">
        <p14:creationId xmlns:p14="http://schemas.microsoft.com/office/powerpoint/2010/main" val="2761983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6BB4-730B-AE94-637D-F13E55A0F27E}"/>
              </a:ext>
            </a:extLst>
          </p:cNvPr>
          <p:cNvSpPr>
            <a:spLocks noGrp="1"/>
          </p:cNvSpPr>
          <p:nvPr>
            <p:ph type="title"/>
          </p:nvPr>
        </p:nvSpPr>
        <p:spPr/>
        <p:txBody>
          <a:bodyPr>
            <a:normAutofit fontScale="90000"/>
          </a:bodyPr>
          <a:lstStyle/>
          <a:p>
            <a:pPr algn="ctr"/>
            <a:r>
              <a:rPr lang="en-US" dirty="0"/>
              <a:t>Pfizer</a:t>
            </a:r>
            <a:br>
              <a:rPr lang="en-US" dirty="0"/>
            </a:br>
            <a:r>
              <a:rPr lang="en-US" dirty="0"/>
              <a:t> Harm-Benefit Analysis</a:t>
            </a:r>
            <a:br>
              <a:rPr lang="en-US" dirty="0"/>
            </a:br>
            <a:r>
              <a:rPr lang="en-US" dirty="0"/>
              <a:t>AESI vs Hospitalization </a:t>
            </a:r>
          </a:p>
        </p:txBody>
      </p:sp>
      <p:sp>
        <p:nvSpPr>
          <p:cNvPr id="4" name="TextBox 3">
            <a:extLst>
              <a:ext uri="{FF2B5EF4-FFF2-40B4-BE49-F238E27FC236}">
                <a16:creationId xmlns:a16="http://schemas.microsoft.com/office/drawing/2014/main" id="{50D50FF2-EA3E-4560-0BE7-D4FAC7971710}"/>
              </a:ext>
            </a:extLst>
          </p:cNvPr>
          <p:cNvSpPr txBox="1"/>
          <p:nvPr/>
        </p:nvSpPr>
        <p:spPr>
          <a:xfrm>
            <a:off x="1102659" y="2855144"/>
            <a:ext cx="3614250" cy="3016210"/>
          </a:xfrm>
          <a:prstGeom prst="rect">
            <a:avLst/>
          </a:prstGeom>
          <a:noFill/>
        </p:spPr>
        <p:txBody>
          <a:bodyPr wrap="square" rtlCol="0">
            <a:spAutoFit/>
          </a:bodyPr>
          <a:lstStyle/>
          <a:p>
            <a:pPr algn="ctr"/>
            <a:r>
              <a:rPr lang="en-US" sz="3600" dirty="0"/>
              <a:t>Serious AESI risk</a:t>
            </a:r>
          </a:p>
          <a:p>
            <a:pPr algn="ctr"/>
            <a:endParaRPr lang="en-US" sz="2800" dirty="0"/>
          </a:p>
          <a:p>
            <a:pPr algn="ctr"/>
            <a:r>
              <a:rPr lang="en-US" sz="2800" dirty="0"/>
              <a:t> </a:t>
            </a:r>
            <a:r>
              <a:rPr lang="en-US" sz="5400" b="1" dirty="0"/>
              <a:t>10.1</a:t>
            </a:r>
          </a:p>
          <a:p>
            <a:pPr algn="ctr"/>
            <a:r>
              <a:rPr lang="en-US" sz="3600" dirty="0"/>
              <a:t>Per 10,000 Participants</a:t>
            </a:r>
          </a:p>
        </p:txBody>
      </p:sp>
      <p:sp>
        <p:nvSpPr>
          <p:cNvPr id="5" name="TextBox 4">
            <a:extLst>
              <a:ext uri="{FF2B5EF4-FFF2-40B4-BE49-F238E27FC236}">
                <a16:creationId xmlns:a16="http://schemas.microsoft.com/office/drawing/2014/main" id="{F757C180-22D2-2D5C-B55D-FB24DCC037D5}"/>
              </a:ext>
            </a:extLst>
          </p:cNvPr>
          <p:cNvSpPr txBox="1"/>
          <p:nvPr/>
        </p:nvSpPr>
        <p:spPr>
          <a:xfrm>
            <a:off x="6695163" y="2855145"/>
            <a:ext cx="4963090" cy="3016210"/>
          </a:xfrm>
          <a:prstGeom prst="rect">
            <a:avLst/>
          </a:prstGeom>
          <a:noFill/>
        </p:spPr>
        <p:txBody>
          <a:bodyPr wrap="none" rtlCol="0">
            <a:spAutoFit/>
          </a:bodyPr>
          <a:lstStyle/>
          <a:p>
            <a:r>
              <a:rPr lang="en-US" sz="3600" dirty="0"/>
              <a:t>Hospitalization Reduction</a:t>
            </a:r>
          </a:p>
          <a:p>
            <a:endParaRPr lang="en-US" sz="2800" dirty="0"/>
          </a:p>
          <a:p>
            <a:pPr algn="ctr"/>
            <a:r>
              <a:rPr lang="en-US" sz="5400" b="1" dirty="0"/>
              <a:t>2.3</a:t>
            </a:r>
          </a:p>
          <a:p>
            <a:pPr algn="ctr"/>
            <a:r>
              <a:rPr lang="en-US" sz="3600" dirty="0"/>
              <a:t>Per 10,000</a:t>
            </a:r>
          </a:p>
          <a:p>
            <a:pPr algn="ctr"/>
            <a:r>
              <a:rPr lang="en-US" sz="3600" dirty="0"/>
              <a:t>Participants</a:t>
            </a:r>
          </a:p>
        </p:txBody>
      </p:sp>
    </p:spTree>
    <p:extLst>
      <p:ext uri="{BB962C8B-B14F-4D97-AF65-F5344CB8AC3E}">
        <p14:creationId xmlns:p14="http://schemas.microsoft.com/office/powerpoint/2010/main" val="253780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2346-9ECD-CC9C-3BB2-DB4EC8959291}"/>
              </a:ext>
            </a:extLst>
          </p:cNvPr>
          <p:cNvSpPr>
            <a:spLocks noGrp="1"/>
          </p:cNvSpPr>
          <p:nvPr>
            <p:ph type="title"/>
          </p:nvPr>
        </p:nvSpPr>
        <p:spPr/>
        <p:txBody>
          <a:bodyPr>
            <a:normAutofit fontScale="90000"/>
          </a:bodyPr>
          <a:lstStyle/>
          <a:p>
            <a:pPr algn="ctr"/>
            <a:r>
              <a:rPr lang="en-US" dirty="0"/>
              <a:t>Pfizer </a:t>
            </a:r>
            <a:br>
              <a:rPr lang="en-US" dirty="0"/>
            </a:br>
            <a:r>
              <a:rPr lang="en-US" dirty="0"/>
              <a:t>COVID-19 Vaccine Efficacy </a:t>
            </a:r>
            <a:br>
              <a:rPr lang="en-US" dirty="0"/>
            </a:br>
            <a:r>
              <a:rPr lang="en-US" dirty="0"/>
              <a:t>Symptomatic Infection</a:t>
            </a:r>
          </a:p>
        </p:txBody>
      </p:sp>
      <p:pic>
        <p:nvPicPr>
          <p:cNvPr id="3" name="Picture 2">
            <a:extLst>
              <a:ext uri="{FF2B5EF4-FFF2-40B4-BE49-F238E27FC236}">
                <a16:creationId xmlns:a16="http://schemas.microsoft.com/office/drawing/2014/main" id="{1475E6AD-E31D-B7F0-1C22-C7AFC7A6DCF7}"/>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182280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6BB4-730B-AE94-637D-F13E55A0F27E}"/>
              </a:ext>
            </a:extLst>
          </p:cNvPr>
          <p:cNvSpPr>
            <a:spLocks noGrp="1"/>
          </p:cNvSpPr>
          <p:nvPr>
            <p:ph type="title"/>
          </p:nvPr>
        </p:nvSpPr>
        <p:spPr/>
        <p:txBody>
          <a:bodyPr>
            <a:normAutofit fontScale="90000"/>
          </a:bodyPr>
          <a:lstStyle/>
          <a:p>
            <a:pPr algn="ctr"/>
            <a:r>
              <a:rPr lang="en-US" dirty="0"/>
              <a:t>Moderna </a:t>
            </a:r>
            <a:br>
              <a:rPr lang="en-US" dirty="0"/>
            </a:br>
            <a:r>
              <a:rPr lang="en-US" dirty="0"/>
              <a:t>Harm-Benefit Analysis</a:t>
            </a:r>
            <a:br>
              <a:rPr lang="en-US" dirty="0"/>
            </a:br>
            <a:r>
              <a:rPr lang="en-US" dirty="0"/>
              <a:t>AESI vs Hospitalization </a:t>
            </a:r>
          </a:p>
        </p:txBody>
      </p:sp>
      <p:sp>
        <p:nvSpPr>
          <p:cNvPr id="4" name="TextBox 3">
            <a:extLst>
              <a:ext uri="{FF2B5EF4-FFF2-40B4-BE49-F238E27FC236}">
                <a16:creationId xmlns:a16="http://schemas.microsoft.com/office/drawing/2014/main" id="{50D50FF2-EA3E-4560-0BE7-D4FAC7971710}"/>
              </a:ext>
            </a:extLst>
          </p:cNvPr>
          <p:cNvSpPr txBox="1"/>
          <p:nvPr/>
        </p:nvSpPr>
        <p:spPr>
          <a:xfrm>
            <a:off x="1102659" y="2855144"/>
            <a:ext cx="3614250" cy="3016210"/>
          </a:xfrm>
          <a:prstGeom prst="rect">
            <a:avLst/>
          </a:prstGeom>
          <a:noFill/>
        </p:spPr>
        <p:txBody>
          <a:bodyPr wrap="square" rtlCol="0">
            <a:spAutoFit/>
          </a:bodyPr>
          <a:lstStyle/>
          <a:p>
            <a:pPr algn="ctr"/>
            <a:r>
              <a:rPr lang="en-US" sz="3600" dirty="0"/>
              <a:t>Serious AESI risk</a:t>
            </a:r>
          </a:p>
          <a:p>
            <a:pPr algn="ctr"/>
            <a:endParaRPr lang="en-US" sz="2800" dirty="0"/>
          </a:p>
          <a:p>
            <a:pPr algn="ctr"/>
            <a:r>
              <a:rPr lang="en-US" sz="2800" dirty="0"/>
              <a:t> </a:t>
            </a:r>
            <a:r>
              <a:rPr lang="en-US" sz="5400" b="1" dirty="0"/>
              <a:t>15.1</a:t>
            </a:r>
          </a:p>
          <a:p>
            <a:pPr algn="ctr"/>
            <a:r>
              <a:rPr lang="en-US" sz="3600" dirty="0"/>
              <a:t>Per 10,000 Participants</a:t>
            </a:r>
          </a:p>
        </p:txBody>
      </p:sp>
      <p:sp>
        <p:nvSpPr>
          <p:cNvPr id="5" name="TextBox 4">
            <a:extLst>
              <a:ext uri="{FF2B5EF4-FFF2-40B4-BE49-F238E27FC236}">
                <a16:creationId xmlns:a16="http://schemas.microsoft.com/office/drawing/2014/main" id="{F757C180-22D2-2D5C-B55D-FB24DCC037D5}"/>
              </a:ext>
            </a:extLst>
          </p:cNvPr>
          <p:cNvSpPr txBox="1"/>
          <p:nvPr/>
        </p:nvSpPr>
        <p:spPr>
          <a:xfrm>
            <a:off x="6695163" y="2855145"/>
            <a:ext cx="4963090" cy="3016210"/>
          </a:xfrm>
          <a:prstGeom prst="rect">
            <a:avLst/>
          </a:prstGeom>
          <a:noFill/>
        </p:spPr>
        <p:txBody>
          <a:bodyPr wrap="none" rtlCol="0">
            <a:spAutoFit/>
          </a:bodyPr>
          <a:lstStyle/>
          <a:p>
            <a:r>
              <a:rPr lang="en-US" sz="3600" dirty="0"/>
              <a:t>Hospitalization Reduction</a:t>
            </a:r>
          </a:p>
          <a:p>
            <a:endParaRPr lang="en-US" sz="2800" dirty="0"/>
          </a:p>
          <a:p>
            <a:pPr algn="ctr"/>
            <a:r>
              <a:rPr lang="en-US" sz="5400" b="1" dirty="0"/>
              <a:t>6.4</a:t>
            </a:r>
          </a:p>
          <a:p>
            <a:pPr algn="ctr"/>
            <a:r>
              <a:rPr lang="en-US" sz="3600" dirty="0"/>
              <a:t>Per 10,000</a:t>
            </a:r>
          </a:p>
          <a:p>
            <a:pPr algn="ctr"/>
            <a:r>
              <a:rPr lang="en-US" sz="3600" dirty="0"/>
              <a:t>Participants</a:t>
            </a:r>
          </a:p>
        </p:txBody>
      </p:sp>
    </p:spTree>
    <p:extLst>
      <p:ext uri="{BB962C8B-B14F-4D97-AF65-F5344CB8AC3E}">
        <p14:creationId xmlns:p14="http://schemas.microsoft.com/office/powerpoint/2010/main" val="3462528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18D2-3EFC-CCCC-37DC-02129CB7D7AE}"/>
              </a:ext>
            </a:extLst>
          </p:cNvPr>
          <p:cNvSpPr>
            <a:spLocks noGrp="1"/>
          </p:cNvSpPr>
          <p:nvPr>
            <p:ph type="title"/>
          </p:nvPr>
        </p:nvSpPr>
        <p:spPr>
          <a:xfrm>
            <a:off x="838200" y="2543548"/>
            <a:ext cx="10515600" cy="1325563"/>
          </a:xfrm>
        </p:spPr>
        <p:txBody>
          <a:bodyPr>
            <a:normAutofit/>
          </a:bodyPr>
          <a:lstStyle/>
          <a:p>
            <a:pPr algn="ctr"/>
            <a:r>
              <a:rPr lang="en-US" dirty="0"/>
              <a:t>Harm Benefit Analysis </a:t>
            </a:r>
            <a:br>
              <a:rPr lang="en-US" dirty="0"/>
            </a:br>
            <a:r>
              <a:rPr lang="en-US" dirty="0"/>
              <a:t>Limitations</a:t>
            </a:r>
          </a:p>
        </p:txBody>
      </p:sp>
      <p:sp>
        <p:nvSpPr>
          <p:cNvPr id="3" name="TextBox 2">
            <a:extLst>
              <a:ext uri="{FF2B5EF4-FFF2-40B4-BE49-F238E27FC236}">
                <a16:creationId xmlns:a16="http://schemas.microsoft.com/office/drawing/2014/main" id="{D24C8ACB-D44E-6DB0-666F-539238E4091C}"/>
              </a:ext>
            </a:extLst>
          </p:cNvPr>
          <p:cNvSpPr txBox="1"/>
          <p:nvPr/>
        </p:nvSpPr>
        <p:spPr>
          <a:xfrm>
            <a:off x="3841729" y="6086475"/>
            <a:ext cx="4508542" cy="400110"/>
          </a:xfrm>
          <a:prstGeom prst="rect">
            <a:avLst/>
          </a:prstGeom>
          <a:noFill/>
        </p:spPr>
        <p:txBody>
          <a:bodyPr wrap="none" rtlCol="0">
            <a:spAutoFit/>
          </a:bodyPr>
          <a:lstStyle/>
          <a:p>
            <a:r>
              <a:rPr lang="en-US" sz="2000" b="0" i="0" dirty="0">
                <a:solidFill>
                  <a:srgbClr val="2E2E2E"/>
                </a:solidFill>
                <a:effectLst/>
                <a:latin typeface="ElsevierGulliver"/>
              </a:rPr>
              <a:t>https://</a:t>
            </a:r>
            <a:r>
              <a:rPr lang="en-US" sz="2000" b="0" i="0" dirty="0" err="1">
                <a:solidFill>
                  <a:srgbClr val="2E2E2E"/>
                </a:solidFill>
                <a:effectLst/>
                <a:latin typeface="ElsevierGulliver"/>
              </a:rPr>
              <a:t>doi.org</a:t>
            </a:r>
            <a:r>
              <a:rPr lang="en-US" sz="2000" b="0" i="0" dirty="0">
                <a:solidFill>
                  <a:srgbClr val="2E2E2E"/>
                </a:solidFill>
                <a:effectLst/>
                <a:latin typeface="ElsevierGulliver"/>
              </a:rPr>
              <a:t>/10.5281/zenodo.6564402</a:t>
            </a:r>
            <a:endParaRPr lang="en-US" sz="2000" dirty="0"/>
          </a:p>
        </p:txBody>
      </p:sp>
    </p:spTree>
    <p:extLst>
      <p:ext uri="{BB962C8B-B14F-4D97-AF65-F5344CB8AC3E}">
        <p14:creationId xmlns:p14="http://schemas.microsoft.com/office/powerpoint/2010/main" val="628896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5EE8-9470-1BDF-7D3A-A674687D4245}"/>
              </a:ext>
            </a:extLst>
          </p:cNvPr>
          <p:cNvSpPr>
            <a:spLocks noGrp="1"/>
          </p:cNvSpPr>
          <p:nvPr>
            <p:ph type="title"/>
          </p:nvPr>
        </p:nvSpPr>
        <p:spPr>
          <a:xfrm>
            <a:off x="838200" y="2503207"/>
            <a:ext cx="10515600" cy="1325563"/>
          </a:xfrm>
        </p:spPr>
        <p:txBody>
          <a:bodyPr>
            <a:normAutofit fontScale="90000"/>
          </a:bodyPr>
          <a:lstStyle/>
          <a:p>
            <a:pPr algn="ctr"/>
            <a:r>
              <a:rPr lang="en-US" dirty="0"/>
              <a:t>COVID-19 Emergency Room</a:t>
            </a:r>
            <a:br>
              <a:rPr lang="en-US" dirty="0"/>
            </a:br>
            <a:r>
              <a:rPr lang="en-US" dirty="0"/>
              <a:t>Omicron Experience</a:t>
            </a:r>
            <a:br>
              <a:rPr lang="en-US" dirty="0"/>
            </a:br>
            <a:endParaRPr lang="en-US" dirty="0"/>
          </a:p>
        </p:txBody>
      </p:sp>
    </p:spTree>
    <p:extLst>
      <p:ext uri="{BB962C8B-B14F-4D97-AF65-F5344CB8AC3E}">
        <p14:creationId xmlns:p14="http://schemas.microsoft.com/office/powerpoint/2010/main" val="1502932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2480D4-B7F4-0EBF-5090-B13F448FE0C2}"/>
              </a:ext>
            </a:extLst>
          </p:cNvPr>
          <p:cNvSpPr>
            <a:spLocks noGrp="1"/>
          </p:cNvSpPr>
          <p:nvPr>
            <p:ph type="title"/>
          </p:nvPr>
        </p:nvSpPr>
        <p:spPr>
          <a:xfrm>
            <a:off x="838200" y="2409077"/>
            <a:ext cx="10515600" cy="1325563"/>
          </a:xfrm>
        </p:spPr>
        <p:txBody>
          <a:bodyPr/>
          <a:lstStyle/>
          <a:p>
            <a:pPr algn="ctr"/>
            <a:r>
              <a:rPr lang="en-US" dirty="0"/>
              <a:t>Incidental COVID-19 Hospitalization </a:t>
            </a:r>
            <a:br>
              <a:rPr lang="en-US" dirty="0"/>
            </a:br>
            <a:r>
              <a:rPr lang="en-US" dirty="0"/>
              <a:t>During Omicron</a:t>
            </a:r>
          </a:p>
        </p:txBody>
      </p:sp>
    </p:spTree>
    <p:extLst>
      <p:ext uri="{BB962C8B-B14F-4D97-AF65-F5344CB8AC3E}">
        <p14:creationId xmlns:p14="http://schemas.microsoft.com/office/powerpoint/2010/main" val="2974684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44A6-8E52-079F-F88D-47C3CA7D1EDD}"/>
              </a:ext>
            </a:extLst>
          </p:cNvPr>
          <p:cNvSpPr>
            <a:spLocks noGrp="1"/>
          </p:cNvSpPr>
          <p:nvPr>
            <p:ph type="title"/>
          </p:nvPr>
        </p:nvSpPr>
        <p:spPr/>
        <p:txBody>
          <a:bodyPr/>
          <a:lstStyle/>
          <a:p>
            <a:pPr algn="ctr"/>
            <a:r>
              <a:rPr lang="en-US" dirty="0"/>
              <a:t>Incidental COVID-19 Hospitalization </a:t>
            </a:r>
            <a:br>
              <a:rPr lang="en-US" dirty="0"/>
            </a:br>
            <a:r>
              <a:rPr lang="en-US" dirty="0"/>
              <a:t>During Omicron</a:t>
            </a:r>
          </a:p>
        </p:txBody>
      </p:sp>
      <p:pic>
        <p:nvPicPr>
          <p:cNvPr id="5" name="Content Placeholder 4">
            <a:extLst>
              <a:ext uri="{FF2B5EF4-FFF2-40B4-BE49-F238E27FC236}">
                <a16:creationId xmlns:a16="http://schemas.microsoft.com/office/drawing/2014/main" id="{AF2102B8-9F90-175B-2D3E-DF49F5F05D86}"/>
              </a:ext>
            </a:extLst>
          </p:cNvPr>
          <p:cNvPicPr>
            <a:picLocks noGrp="1" noChangeAspect="1"/>
          </p:cNvPicPr>
          <p:nvPr>
            <p:ph idx="1"/>
          </p:nvPr>
        </p:nvPicPr>
        <p:blipFill>
          <a:blip r:embed="rId3"/>
          <a:stretch>
            <a:fillRect/>
          </a:stretch>
        </p:blipFill>
        <p:spPr>
          <a:xfrm>
            <a:off x="0" y="1690688"/>
            <a:ext cx="12169119" cy="2998694"/>
          </a:xfrm>
        </p:spPr>
      </p:pic>
      <p:sp>
        <p:nvSpPr>
          <p:cNvPr id="6" name="TextBox 5">
            <a:extLst>
              <a:ext uri="{FF2B5EF4-FFF2-40B4-BE49-F238E27FC236}">
                <a16:creationId xmlns:a16="http://schemas.microsoft.com/office/drawing/2014/main" id="{B690D593-619A-214D-9E98-A2D3A8F2EBC6}"/>
              </a:ext>
            </a:extLst>
          </p:cNvPr>
          <p:cNvSpPr txBox="1"/>
          <p:nvPr/>
        </p:nvSpPr>
        <p:spPr>
          <a:xfrm>
            <a:off x="161365" y="5167312"/>
            <a:ext cx="12030635" cy="1077218"/>
          </a:xfrm>
          <a:prstGeom prst="rect">
            <a:avLst/>
          </a:prstGeom>
          <a:noFill/>
        </p:spPr>
        <p:txBody>
          <a:bodyPr wrap="square" rtlCol="0">
            <a:spAutoFit/>
          </a:bodyPr>
          <a:lstStyle/>
          <a:p>
            <a:r>
              <a:rPr lang="en-US" sz="3200" dirty="0"/>
              <a:t>“</a:t>
            </a:r>
            <a:r>
              <a:rPr lang="en-US" sz="3200" b="1" dirty="0"/>
              <a:t>The share of deaths of COVID-19 (as opposed to with COVID-19) </a:t>
            </a:r>
            <a:r>
              <a:rPr lang="en-US" sz="3200" dirty="0"/>
              <a:t>fell from 60–75% before week 1/2022 to </a:t>
            </a:r>
            <a:r>
              <a:rPr lang="en-US" sz="3200" b="1" dirty="0"/>
              <a:t>25–35%</a:t>
            </a:r>
            <a:r>
              <a:rPr lang="en-US" sz="3200" dirty="0"/>
              <a:t> in the following months.”</a:t>
            </a:r>
          </a:p>
        </p:txBody>
      </p:sp>
    </p:spTree>
    <p:extLst>
      <p:ext uri="{BB962C8B-B14F-4D97-AF65-F5344CB8AC3E}">
        <p14:creationId xmlns:p14="http://schemas.microsoft.com/office/powerpoint/2010/main" val="3969058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390F-7D38-94F8-2A10-A32B142DD653}"/>
              </a:ext>
            </a:extLst>
          </p:cNvPr>
          <p:cNvSpPr>
            <a:spLocks noGrp="1"/>
          </p:cNvSpPr>
          <p:nvPr>
            <p:ph type="title"/>
          </p:nvPr>
        </p:nvSpPr>
        <p:spPr>
          <a:xfrm>
            <a:off x="1026459" y="2435972"/>
            <a:ext cx="10515600" cy="1325563"/>
          </a:xfrm>
        </p:spPr>
        <p:txBody>
          <a:bodyPr/>
          <a:lstStyle/>
          <a:p>
            <a:pPr algn="ctr"/>
            <a:r>
              <a:rPr lang="en-US" dirty="0"/>
              <a:t>Protection from Prior Infection</a:t>
            </a:r>
          </a:p>
        </p:txBody>
      </p:sp>
    </p:spTree>
    <p:extLst>
      <p:ext uri="{BB962C8B-B14F-4D97-AF65-F5344CB8AC3E}">
        <p14:creationId xmlns:p14="http://schemas.microsoft.com/office/powerpoint/2010/main" val="3072943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07732E-A942-340D-E898-81C5D8E5E79D}"/>
              </a:ext>
            </a:extLst>
          </p:cNvPr>
          <p:cNvPicPr>
            <a:picLocks noGrp="1" noChangeAspect="1"/>
          </p:cNvPicPr>
          <p:nvPr>
            <p:ph idx="1"/>
          </p:nvPr>
        </p:nvPicPr>
        <p:blipFill>
          <a:blip r:embed="rId2"/>
          <a:stretch>
            <a:fillRect/>
          </a:stretch>
        </p:blipFill>
        <p:spPr>
          <a:xfrm>
            <a:off x="0" y="460235"/>
            <a:ext cx="3606800" cy="762000"/>
          </a:xfrm>
        </p:spPr>
      </p:pic>
      <p:pic>
        <p:nvPicPr>
          <p:cNvPr id="9" name="Picture 8">
            <a:extLst>
              <a:ext uri="{FF2B5EF4-FFF2-40B4-BE49-F238E27FC236}">
                <a16:creationId xmlns:a16="http://schemas.microsoft.com/office/drawing/2014/main" id="{BE9F8F92-C781-0089-6996-552553CF442C}"/>
              </a:ext>
            </a:extLst>
          </p:cNvPr>
          <p:cNvPicPr>
            <a:picLocks noChangeAspect="1"/>
          </p:cNvPicPr>
          <p:nvPr/>
        </p:nvPicPr>
        <p:blipFill>
          <a:blip r:embed="rId3"/>
          <a:stretch>
            <a:fillRect/>
          </a:stretch>
        </p:blipFill>
        <p:spPr>
          <a:xfrm>
            <a:off x="4493" y="1145521"/>
            <a:ext cx="12187507" cy="3157537"/>
          </a:xfrm>
          <a:prstGeom prst="rect">
            <a:avLst/>
          </a:prstGeom>
        </p:spPr>
      </p:pic>
      <p:sp>
        <p:nvSpPr>
          <p:cNvPr id="11" name="TextBox 10">
            <a:extLst>
              <a:ext uri="{FF2B5EF4-FFF2-40B4-BE49-F238E27FC236}">
                <a16:creationId xmlns:a16="http://schemas.microsoft.com/office/drawing/2014/main" id="{9E6C29C8-960D-F623-CB50-AEEC7732FCC4}"/>
              </a:ext>
            </a:extLst>
          </p:cNvPr>
          <p:cNvSpPr txBox="1"/>
          <p:nvPr/>
        </p:nvSpPr>
        <p:spPr>
          <a:xfrm>
            <a:off x="107576" y="4773706"/>
            <a:ext cx="12084424" cy="1569660"/>
          </a:xfrm>
          <a:prstGeom prst="rect">
            <a:avLst/>
          </a:prstGeom>
          <a:noFill/>
        </p:spPr>
        <p:txBody>
          <a:bodyPr wrap="square">
            <a:spAutoFit/>
          </a:bodyPr>
          <a:lstStyle/>
          <a:p>
            <a:r>
              <a:rPr lang="en-US" sz="3200" b="0" i="0" dirty="0">
                <a:solidFill>
                  <a:srgbClr val="505050"/>
                </a:solidFill>
                <a:effectLst/>
                <a:latin typeface="Source Sans Pro" panose="020F0502020204030204" pitchFamily="34" charset="0"/>
              </a:rPr>
              <a:t>“</a:t>
            </a:r>
            <a:r>
              <a:rPr lang="en-US" sz="3200" b="1" i="0" dirty="0">
                <a:solidFill>
                  <a:srgbClr val="505050"/>
                </a:solidFill>
                <a:effectLst/>
                <a:latin typeface="Source Sans Pro" panose="020F0502020204030204" pitchFamily="34" charset="0"/>
              </a:rPr>
              <a:t>protection against severe disease </a:t>
            </a:r>
            <a:r>
              <a:rPr lang="en-US" sz="3200" b="0" i="0" dirty="0">
                <a:solidFill>
                  <a:srgbClr val="505050"/>
                </a:solidFill>
                <a:effectLst/>
                <a:latin typeface="Source Sans Pro" panose="020F0502020204030204" pitchFamily="34" charset="0"/>
              </a:rPr>
              <a:t>remained high for all variants, with 90·2% (69·7–97·5) for ancestral, alpha, and delta variants, and </a:t>
            </a:r>
            <a:r>
              <a:rPr lang="en-US" sz="3200" b="1" i="0" dirty="0">
                <a:solidFill>
                  <a:srgbClr val="505050"/>
                </a:solidFill>
                <a:effectLst/>
                <a:latin typeface="Source Sans Pro" panose="020F0502020204030204" pitchFamily="34" charset="0"/>
              </a:rPr>
              <a:t>88·9% (84·7–90·9) for omicron BA.1 at 40 weeks</a:t>
            </a:r>
            <a:r>
              <a:rPr lang="en-US" sz="3200" b="0" i="0" dirty="0">
                <a:solidFill>
                  <a:srgbClr val="505050"/>
                </a:solidFill>
                <a:effectLst/>
                <a:latin typeface="Source Sans Pro" panose="020F0502020204030204" pitchFamily="34" charset="0"/>
              </a:rPr>
              <a:t>.”</a:t>
            </a:r>
            <a:endParaRPr lang="en-US" sz="3200" dirty="0"/>
          </a:p>
        </p:txBody>
      </p:sp>
    </p:spTree>
    <p:extLst>
      <p:ext uri="{BB962C8B-B14F-4D97-AF65-F5344CB8AC3E}">
        <p14:creationId xmlns:p14="http://schemas.microsoft.com/office/powerpoint/2010/main" val="367326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F62C-B5C1-1FBE-DDAA-B3E85453B1E4}"/>
              </a:ext>
            </a:extLst>
          </p:cNvPr>
          <p:cNvSpPr>
            <a:spLocks noGrp="1"/>
          </p:cNvSpPr>
          <p:nvPr>
            <p:ph type="title"/>
          </p:nvPr>
        </p:nvSpPr>
        <p:spPr>
          <a:xfrm>
            <a:off x="959223" y="2355290"/>
            <a:ext cx="10515600" cy="1325563"/>
          </a:xfrm>
        </p:spPr>
        <p:txBody>
          <a:bodyPr>
            <a:normAutofit/>
          </a:bodyPr>
          <a:lstStyle/>
          <a:p>
            <a:pPr algn="ctr"/>
            <a:r>
              <a:rPr lang="en-US" dirty="0"/>
              <a:t>Omicron Hospitalizations</a:t>
            </a:r>
          </a:p>
        </p:txBody>
      </p:sp>
    </p:spTree>
    <p:extLst>
      <p:ext uri="{BB962C8B-B14F-4D97-AF65-F5344CB8AC3E}">
        <p14:creationId xmlns:p14="http://schemas.microsoft.com/office/powerpoint/2010/main" val="3583931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55106E-A8DF-5D93-9804-6DEF7DBECC39}"/>
              </a:ext>
            </a:extLst>
          </p:cNvPr>
          <p:cNvPicPr>
            <a:picLocks noGrp="1" noChangeAspect="1"/>
          </p:cNvPicPr>
          <p:nvPr>
            <p:ph idx="1"/>
          </p:nvPr>
        </p:nvPicPr>
        <p:blipFill>
          <a:blip r:embed="rId3"/>
          <a:stretch>
            <a:fillRect/>
          </a:stretch>
        </p:blipFill>
        <p:spPr>
          <a:xfrm>
            <a:off x="0" y="268941"/>
            <a:ext cx="12176588" cy="5101198"/>
          </a:xfrm>
        </p:spPr>
      </p:pic>
    </p:spTree>
    <p:extLst>
      <p:ext uri="{BB962C8B-B14F-4D97-AF65-F5344CB8AC3E}">
        <p14:creationId xmlns:p14="http://schemas.microsoft.com/office/powerpoint/2010/main" val="1285376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49D6AB-1A03-789D-AC4D-68F7F76C4386}"/>
              </a:ext>
            </a:extLst>
          </p:cNvPr>
          <p:cNvPicPr>
            <a:picLocks noChangeAspect="1"/>
          </p:cNvPicPr>
          <p:nvPr/>
        </p:nvPicPr>
        <p:blipFill>
          <a:blip r:embed="rId3"/>
          <a:stretch>
            <a:fillRect/>
          </a:stretch>
        </p:blipFill>
        <p:spPr>
          <a:xfrm>
            <a:off x="4010716" y="1944726"/>
            <a:ext cx="4170569" cy="4913274"/>
          </a:xfrm>
          <a:prstGeom prst="rect">
            <a:avLst/>
          </a:prstGeom>
        </p:spPr>
      </p:pic>
      <p:pic>
        <p:nvPicPr>
          <p:cNvPr id="9" name="Picture 8">
            <a:extLst>
              <a:ext uri="{FF2B5EF4-FFF2-40B4-BE49-F238E27FC236}">
                <a16:creationId xmlns:a16="http://schemas.microsoft.com/office/drawing/2014/main" id="{F3E14DF9-2BF6-9C8D-CF50-4420FEA6B29C}"/>
              </a:ext>
            </a:extLst>
          </p:cNvPr>
          <p:cNvPicPr>
            <a:picLocks noChangeAspect="1"/>
          </p:cNvPicPr>
          <p:nvPr/>
        </p:nvPicPr>
        <p:blipFill>
          <a:blip r:embed="rId4"/>
          <a:stretch>
            <a:fillRect/>
          </a:stretch>
        </p:blipFill>
        <p:spPr>
          <a:xfrm>
            <a:off x="0" y="121024"/>
            <a:ext cx="9722224" cy="1614763"/>
          </a:xfrm>
          <a:prstGeom prst="rect">
            <a:avLst/>
          </a:prstGeom>
        </p:spPr>
      </p:pic>
    </p:spTree>
    <p:extLst>
      <p:ext uri="{BB962C8B-B14F-4D97-AF65-F5344CB8AC3E}">
        <p14:creationId xmlns:p14="http://schemas.microsoft.com/office/powerpoint/2010/main" val="3040251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A148-4231-654D-E2AB-0676A0DD7D3D}"/>
              </a:ext>
            </a:extLst>
          </p:cNvPr>
          <p:cNvSpPr>
            <a:spLocks noGrp="1"/>
          </p:cNvSpPr>
          <p:nvPr>
            <p:ph type="title"/>
          </p:nvPr>
        </p:nvSpPr>
        <p:spPr>
          <a:xfrm>
            <a:off x="838200" y="71675"/>
            <a:ext cx="10515600" cy="1325563"/>
          </a:xfrm>
        </p:spPr>
        <p:txBody>
          <a:bodyPr/>
          <a:lstStyle/>
          <a:p>
            <a:pPr algn="ctr"/>
            <a:r>
              <a:rPr lang="en-US" dirty="0"/>
              <a:t>mRNA COVID-19 Vaccine Efficacy </a:t>
            </a:r>
            <a:br>
              <a:rPr lang="en-US" dirty="0"/>
            </a:br>
            <a:r>
              <a:rPr lang="en-US" dirty="0"/>
              <a:t>COVID-19 Hospitalization</a:t>
            </a:r>
          </a:p>
        </p:txBody>
      </p:sp>
      <p:pic>
        <p:nvPicPr>
          <p:cNvPr id="17" name="Picture 16">
            <a:extLst>
              <a:ext uri="{FF2B5EF4-FFF2-40B4-BE49-F238E27FC236}">
                <a16:creationId xmlns:a16="http://schemas.microsoft.com/office/drawing/2014/main" id="{7D16FC02-EA1D-B4C6-414F-DF942EE550D8}"/>
              </a:ext>
            </a:extLst>
          </p:cNvPr>
          <p:cNvPicPr>
            <a:picLocks noChangeAspect="1"/>
          </p:cNvPicPr>
          <p:nvPr/>
        </p:nvPicPr>
        <p:blipFill>
          <a:blip r:embed="rId3"/>
          <a:stretch>
            <a:fillRect/>
          </a:stretch>
        </p:blipFill>
        <p:spPr>
          <a:xfrm>
            <a:off x="320300" y="1936376"/>
            <a:ext cx="4897521" cy="4356847"/>
          </a:xfrm>
          <a:prstGeom prst="rect">
            <a:avLst/>
          </a:prstGeom>
        </p:spPr>
      </p:pic>
      <p:pic>
        <p:nvPicPr>
          <p:cNvPr id="19" name="Picture 18">
            <a:extLst>
              <a:ext uri="{FF2B5EF4-FFF2-40B4-BE49-F238E27FC236}">
                <a16:creationId xmlns:a16="http://schemas.microsoft.com/office/drawing/2014/main" id="{05593F1E-C357-9137-80A5-B97D3C05BC5A}"/>
              </a:ext>
            </a:extLst>
          </p:cNvPr>
          <p:cNvPicPr>
            <a:picLocks noChangeAspect="1"/>
          </p:cNvPicPr>
          <p:nvPr/>
        </p:nvPicPr>
        <p:blipFill>
          <a:blip r:embed="rId4"/>
          <a:stretch>
            <a:fillRect/>
          </a:stretch>
        </p:blipFill>
        <p:spPr>
          <a:xfrm>
            <a:off x="5338014" y="2273322"/>
            <a:ext cx="6437127" cy="2311356"/>
          </a:xfrm>
          <a:prstGeom prst="rect">
            <a:avLst/>
          </a:prstGeom>
        </p:spPr>
      </p:pic>
      <p:sp>
        <p:nvSpPr>
          <p:cNvPr id="20" name="TextBox 19">
            <a:extLst>
              <a:ext uri="{FF2B5EF4-FFF2-40B4-BE49-F238E27FC236}">
                <a16:creationId xmlns:a16="http://schemas.microsoft.com/office/drawing/2014/main" id="{32F86B32-33A8-52ED-D40B-ACFB3C5DD90C}"/>
              </a:ext>
            </a:extLst>
          </p:cNvPr>
          <p:cNvSpPr txBox="1"/>
          <p:nvPr/>
        </p:nvSpPr>
        <p:spPr>
          <a:xfrm>
            <a:off x="1869140" y="1321716"/>
            <a:ext cx="1287853" cy="646331"/>
          </a:xfrm>
          <a:prstGeom prst="rect">
            <a:avLst/>
          </a:prstGeom>
          <a:noFill/>
        </p:spPr>
        <p:txBody>
          <a:bodyPr wrap="none" rtlCol="0">
            <a:spAutoFit/>
          </a:bodyPr>
          <a:lstStyle/>
          <a:p>
            <a:r>
              <a:rPr lang="en-US" sz="3600" dirty="0"/>
              <a:t>Pfizer</a:t>
            </a:r>
            <a:r>
              <a:rPr lang="en-US" dirty="0"/>
              <a:t> </a:t>
            </a:r>
          </a:p>
        </p:txBody>
      </p:sp>
      <p:sp>
        <p:nvSpPr>
          <p:cNvPr id="21" name="TextBox 20">
            <a:extLst>
              <a:ext uri="{FF2B5EF4-FFF2-40B4-BE49-F238E27FC236}">
                <a16:creationId xmlns:a16="http://schemas.microsoft.com/office/drawing/2014/main" id="{2B5514DB-91B8-70F5-D049-19FD6B54FB29}"/>
              </a:ext>
            </a:extLst>
          </p:cNvPr>
          <p:cNvSpPr txBox="1"/>
          <p:nvPr/>
        </p:nvSpPr>
        <p:spPr>
          <a:xfrm>
            <a:off x="7597820" y="1414321"/>
            <a:ext cx="1917513" cy="646331"/>
          </a:xfrm>
          <a:prstGeom prst="rect">
            <a:avLst/>
          </a:prstGeom>
          <a:noFill/>
        </p:spPr>
        <p:txBody>
          <a:bodyPr wrap="none" rtlCol="0">
            <a:spAutoFit/>
          </a:bodyPr>
          <a:lstStyle/>
          <a:p>
            <a:r>
              <a:rPr lang="en-US" sz="3600" dirty="0"/>
              <a:t>Moderna</a:t>
            </a:r>
          </a:p>
        </p:txBody>
      </p:sp>
    </p:spTree>
    <p:extLst>
      <p:ext uri="{BB962C8B-B14F-4D97-AF65-F5344CB8AC3E}">
        <p14:creationId xmlns:p14="http://schemas.microsoft.com/office/powerpoint/2010/main" val="4269013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14DF9-2BF6-9C8D-CF50-4420FEA6B29C}"/>
              </a:ext>
            </a:extLst>
          </p:cNvPr>
          <p:cNvPicPr>
            <a:picLocks noChangeAspect="1"/>
          </p:cNvPicPr>
          <p:nvPr/>
        </p:nvPicPr>
        <p:blipFill>
          <a:blip r:embed="rId3"/>
          <a:stretch>
            <a:fillRect/>
          </a:stretch>
        </p:blipFill>
        <p:spPr>
          <a:xfrm>
            <a:off x="0" y="121024"/>
            <a:ext cx="9722224" cy="1614763"/>
          </a:xfrm>
          <a:prstGeom prst="rect">
            <a:avLst/>
          </a:prstGeom>
        </p:spPr>
      </p:pic>
      <p:pic>
        <p:nvPicPr>
          <p:cNvPr id="3" name="Picture 2">
            <a:extLst>
              <a:ext uri="{FF2B5EF4-FFF2-40B4-BE49-F238E27FC236}">
                <a16:creationId xmlns:a16="http://schemas.microsoft.com/office/drawing/2014/main" id="{95DBF64A-8A9E-7B64-1200-FD605E441B72}"/>
              </a:ext>
            </a:extLst>
          </p:cNvPr>
          <p:cNvPicPr>
            <a:picLocks noChangeAspect="1"/>
          </p:cNvPicPr>
          <p:nvPr/>
        </p:nvPicPr>
        <p:blipFill>
          <a:blip r:embed="rId4"/>
          <a:stretch>
            <a:fillRect/>
          </a:stretch>
        </p:blipFill>
        <p:spPr>
          <a:xfrm>
            <a:off x="0" y="2067355"/>
            <a:ext cx="12192000" cy="4790646"/>
          </a:xfrm>
          <a:prstGeom prst="rect">
            <a:avLst/>
          </a:prstGeom>
        </p:spPr>
      </p:pic>
    </p:spTree>
    <p:extLst>
      <p:ext uri="{BB962C8B-B14F-4D97-AF65-F5344CB8AC3E}">
        <p14:creationId xmlns:p14="http://schemas.microsoft.com/office/powerpoint/2010/main" val="4104921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4395-150F-0B8A-500B-905F67F02BBE}"/>
              </a:ext>
            </a:extLst>
          </p:cNvPr>
          <p:cNvSpPr>
            <a:spLocks noGrp="1"/>
          </p:cNvSpPr>
          <p:nvPr>
            <p:ph type="title"/>
          </p:nvPr>
        </p:nvSpPr>
        <p:spPr>
          <a:xfrm>
            <a:off x="838200" y="2476314"/>
            <a:ext cx="10515600" cy="1325563"/>
          </a:xfrm>
        </p:spPr>
        <p:txBody>
          <a:bodyPr>
            <a:normAutofit fontScale="90000"/>
          </a:bodyPr>
          <a:lstStyle/>
          <a:p>
            <a:pPr algn="ctr"/>
            <a:r>
              <a:rPr lang="en-US" dirty="0"/>
              <a:t>Vaccine Efficacy</a:t>
            </a:r>
            <a:br>
              <a:rPr lang="en-US" dirty="0"/>
            </a:br>
            <a:r>
              <a:rPr lang="en-US" dirty="0"/>
              <a:t> COVID-19 Hospitalization Reduction</a:t>
            </a:r>
            <a:br>
              <a:rPr lang="en-US" dirty="0"/>
            </a:br>
            <a:r>
              <a:rPr lang="en-US" dirty="0"/>
              <a:t> Omicron</a:t>
            </a:r>
          </a:p>
        </p:txBody>
      </p:sp>
    </p:spTree>
    <p:extLst>
      <p:ext uri="{BB962C8B-B14F-4D97-AF65-F5344CB8AC3E}">
        <p14:creationId xmlns:p14="http://schemas.microsoft.com/office/powerpoint/2010/main" val="2915649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785D-4022-810B-4C71-BDB36850571A}"/>
              </a:ext>
            </a:extLst>
          </p:cNvPr>
          <p:cNvSpPr>
            <a:spLocks noGrp="1"/>
          </p:cNvSpPr>
          <p:nvPr>
            <p:ph type="title"/>
          </p:nvPr>
        </p:nvSpPr>
        <p:spPr>
          <a:xfrm>
            <a:off x="838200" y="234497"/>
            <a:ext cx="10515600" cy="1325563"/>
          </a:xfrm>
        </p:spPr>
        <p:txBody>
          <a:bodyPr/>
          <a:lstStyle/>
          <a:p>
            <a:pPr algn="ctr"/>
            <a:r>
              <a:rPr lang="en-US" dirty="0"/>
              <a:t>Vaccine Efficacy During Omicron </a:t>
            </a:r>
            <a:br>
              <a:rPr lang="en-US" dirty="0"/>
            </a:br>
            <a:r>
              <a:rPr lang="en-US" dirty="0"/>
              <a:t> COVID-19 Hospitalization Reduction</a:t>
            </a:r>
          </a:p>
        </p:txBody>
      </p:sp>
      <p:pic>
        <p:nvPicPr>
          <p:cNvPr id="4" name="Picture 3">
            <a:extLst>
              <a:ext uri="{FF2B5EF4-FFF2-40B4-BE49-F238E27FC236}">
                <a16:creationId xmlns:a16="http://schemas.microsoft.com/office/drawing/2014/main" id="{819ACB98-3CE9-A4AF-2CAC-BE4A5F9A585E}"/>
              </a:ext>
            </a:extLst>
          </p:cNvPr>
          <p:cNvPicPr>
            <a:picLocks noChangeAspect="1"/>
          </p:cNvPicPr>
          <p:nvPr/>
        </p:nvPicPr>
        <p:blipFill>
          <a:blip r:embed="rId2"/>
          <a:stretch>
            <a:fillRect/>
          </a:stretch>
        </p:blipFill>
        <p:spPr>
          <a:xfrm>
            <a:off x="147918" y="2765405"/>
            <a:ext cx="11896165" cy="4092595"/>
          </a:xfrm>
          <a:prstGeom prst="rect">
            <a:avLst/>
          </a:prstGeom>
        </p:spPr>
      </p:pic>
      <p:pic>
        <p:nvPicPr>
          <p:cNvPr id="5" name="Picture 4">
            <a:extLst>
              <a:ext uri="{FF2B5EF4-FFF2-40B4-BE49-F238E27FC236}">
                <a16:creationId xmlns:a16="http://schemas.microsoft.com/office/drawing/2014/main" id="{11A3CE84-E20E-D772-C562-38090986D5D6}"/>
              </a:ext>
            </a:extLst>
          </p:cNvPr>
          <p:cNvPicPr>
            <a:picLocks noChangeAspect="1"/>
          </p:cNvPicPr>
          <p:nvPr/>
        </p:nvPicPr>
        <p:blipFill>
          <a:blip r:embed="rId3"/>
          <a:stretch>
            <a:fillRect/>
          </a:stretch>
        </p:blipFill>
        <p:spPr>
          <a:xfrm>
            <a:off x="147917" y="1456421"/>
            <a:ext cx="7220197" cy="1308984"/>
          </a:xfrm>
          <a:prstGeom prst="rect">
            <a:avLst/>
          </a:prstGeom>
        </p:spPr>
      </p:pic>
    </p:spTree>
    <p:extLst>
      <p:ext uri="{BB962C8B-B14F-4D97-AF65-F5344CB8AC3E}">
        <p14:creationId xmlns:p14="http://schemas.microsoft.com/office/powerpoint/2010/main" val="2573247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785D-4022-810B-4C71-BDB36850571A}"/>
              </a:ext>
            </a:extLst>
          </p:cNvPr>
          <p:cNvSpPr>
            <a:spLocks noGrp="1"/>
          </p:cNvSpPr>
          <p:nvPr>
            <p:ph type="title"/>
          </p:nvPr>
        </p:nvSpPr>
        <p:spPr>
          <a:xfrm>
            <a:off x="838200" y="234497"/>
            <a:ext cx="10515600" cy="1325563"/>
          </a:xfrm>
        </p:spPr>
        <p:txBody>
          <a:bodyPr/>
          <a:lstStyle/>
          <a:p>
            <a:pPr algn="ctr"/>
            <a:r>
              <a:rPr lang="en-US" dirty="0"/>
              <a:t>Vaccine Efficacy During Omicron </a:t>
            </a:r>
            <a:br>
              <a:rPr lang="en-US" dirty="0"/>
            </a:br>
            <a:r>
              <a:rPr lang="en-US" dirty="0"/>
              <a:t> COVID-19 Hospitalization Reduction</a:t>
            </a:r>
          </a:p>
        </p:txBody>
      </p:sp>
      <p:pic>
        <p:nvPicPr>
          <p:cNvPr id="6" name="Picture 5">
            <a:extLst>
              <a:ext uri="{FF2B5EF4-FFF2-40B4-BE49-F238E27FC236}">
                <a16:creationId xmlns:a16="http://schemas.microsoft.com/office/drawing/2014/main" id="{210E4BA9-5BE7-F5FC-FB97-0C1D33ED1968}"/>
              </a:ext>
            </a:extLst>
          </p:cNvPr>
          <p:cNvPicPr>
            <a:picLocks noChangeAspect="1"/>
          </p:cNvPicPr>
          <p:nvPr/>
        </p:nvPicPr>
        <p:blipFill>
          <a:blip r:embed="rId2"/>
          <a:stretch>
            <a:fillRect/>
          </a:stretch>
        </p:blipFill>
        <p:spPr>
          <a:xfrm>
            <a:off x="-42659" y="1849071"/>
            <a:ext cx="12277318" cy="647310"/>
          </a:xfrm>
          <a:prstGeom prst="rect">
            <a:avLst/>
          </a:prstGeom>
        </p:spPr>
      </p:pic>
      <p:pic>
        <p:nvPicPr>
          <p:cNvPr id="5" name="Picture 4">
            <a:extLst>
              <a:ext uri="{FF2B5EF4-FFF2-40B4-BE49-F238E27FC236}">
                <a16:creationId xmlns:a16="http://schemas.microsoft.com/office/drawing/2014/main" id="{F41B6A0B-52FE-4820-7B78-1B0B8D87C55B}"/>
              </a:ext>
            </a:extLst>
          </p:cNvPr>
          <p:cNvPicPr>
            <a:picLocks noChangeAspect="1"/>
          </p:cNvPicPr>
          <p:nvPr/>
        </p:nvPicPr>
        <p:blipFill>
          <a:blip r:embed="rId3"/>
          <a:stretch>
            <a:fillRect/>
          </a:stretch>
        </p:blipFill>
        <p:spPr>
          <a:xfrm>
            <a:off x="2014817" y="2746902"/>
            <a:ext cx="8162365" cy="3776616"/>
          </a:xfrm>
          <a:prstGeom prst="rect">
            <a:avLst/>
          </a:prstGeom>
        </p:spPr>
      </p:pic>
    </p:spTree>
    <p:extLst>
      <p:ext uri="{BB962C8B-B14F-4D97-AF65-F5344CB8AC3E}">
        <p14:creationId xmlns:p14="http://schemas.microsoft.com/office/powerpoint/2010/main" val="3687408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785D-4022-810B-4C71-BDB36850571A}"/>
              </a:ext>
            </a:extLst>
          </p:cNvPr>
          <p:cNvSpPr>
            <a:spLocks noGrp="1"/>
          </p:cNvSpPr>
          <p:nvPr>
            <p:ph type="title"/>
          </p:nvPr>
        </p:nvSpPr>
        <p:spPr>
          <a:xfrm>
            <a:off x="838200" y="234497"/>
            <a:ext cx="10515600" cy="1325563"/>
          </a:xfrm>
        </p:spPr>
        <p:txBody>
          <a:bodyPr/>
          <a:lstStyle/>
          <a:p>
            <a:pPr algn="ctr"/>
            <a:r>
              <a:rPr lang="en-US" dirty="0"/>
              <a:t>Vaccine Efficacy During Omicron </a:t>
            </a:r>
            <a:br>
              <a:rPr lang="en-US" dirty="0"/>
            </a:br>
            <a:r>
              <a:rPr lang="en-US" dirty="0"/>
              <a:t> COVID-19 Hospitalization Reduction</a:t>
            </a:r>
          </a:p>
        </p:txBody>
      </p:sp>
      <p:pic>
        <p:nvPicPr>
          <p:cNvPr id="3" name="Picture 2">
            <a:extLst>
              <a:ext uri="{FF2B5EF4-FFF2-40B4-BE49-F238E27FC236}">
                <a16:creationId xmlns:a16="http://schemas.microsoft.com/office/drawing/2014/main" id="{65230924-CF8E-3BE7-EFF4-5CF938F95CF0}"/>
              </a:ext>
            </a:extLst>
          </p:cNvPr>
          <p:cNvPicPr>
            <a:picLocks noChangeAspect="1"/>
          </p:cNvPicPr>
          <p:nvPr/>
        </p:nvPicPr>
        <p:blipFill>
          <a:blip r:embed="rId2"/>
          <a:stretch>
            <a:fillRect/>
          </a:stretch>
        </p:blipFill>
        <p:spPr>
          <a:xfrm>
            <a:off x="89411" y="1560060"/>
            <a:ext cx="12102589" cy="4372049"/>
          </a:xfrm>
          <a:prstGeom prst="rect">
            <a:avLst/>
          </a:prstGeom>
        </p:spPr>
      </p:pic>
    </p:spTree>
    <p:extLst>
      <p:ext uri="{BB962C8B-B14F-4D97-AF65-F5344CB8AC3E}">
        <p14:creationId xmlns:p14="http://schemas.microsoft.com/office/powerpoint/2010/main" val="905495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785D-4022-810B-4C71-BDB36850571A}"/>
              </a:ext>
            </a:extLst>
          </p:cNvPr>
          <p:cNvSpPr>
            <a:spLocks noGrp="1"/>
          </p:cNvSpPr>
          <p:nvPr>
            <p:ph type="title"/>
          </p:nvPr>
        </p:nvSpPr>
        <p:spPr>
          <a:xfrm>
            <a:off x="838200" y="-53788"/>
            <a:ext cx="10515600" cy="1325563"/>
          </a:xfrm>
        </p:spPr>
        <p:txBody>
          <a:bodyPr/>
          <a:lstStyle/>
          <a:p>
            <a:pPr algn="ctr"/>
            <a:r>
              <a:rPr lang="en-US" dirty="0"/>
              <a:t>CDC Estimate </a:t>
            </a:r>
            <a:br>
              <a:rPr lang="en-US" dirty="0"/>
            </a:br>
            <a:r>
              <a:rPr lang="en-US" dirty="0"/>
              <a:t>Vaccine Efficacy During Omicron</a:t>
            </a:r>
          </a:p>
        </p:txBody>
      </p:sp>
      <p:pic>
        <p:nvPicPr>
          <p:cNvPr id="4" name="Picture 3">
            <a:extLst>
              <a:ext uri="{FF2B5EF4-FFF2-40B4-BE49-F238E27FC236}">
                <a16:creationId xmlns:a16="http://schemas.microsoft.com/office/drawing/2014/main" id="{268839E8-A179-0258-8D5C-52744DF08B78}"/>
              </a:ext>
            </a:extLst>
          </p:cNvPr>
          <p:cNvPicPr>
            <a:picLocks noChangeAspect="1"/>
          </p:cNvPicPr>
          <p:nvPr/>
        </p:nvPicPr>
        <p:blipFill>
          <a:blip r:embed="rId2"/>
          <a:stretch>
            <a:fillRect/>
          </a:stretch>
        </p:blipFill>
        <p:spPr>
          <a:xfrm>
            <a:off x="29990" y="3495887"/>
            <a:ext cx="12132021" cy="3146961"/>
          </a:xfrm>
          <a:prstGeom prst="rect">
            <a:avLst/>
          </a:prstGeom>
        </p:spPr>
      </p:pic>
      <p:pic>
        <p:nvPicPr>
          <p:cNvPr id="6" name="Picture 5">
            <a:extLst>
              <a:ext uri="{FF2B5EF4-FFF2-40B4-BE49-F238E27FC236}">
                <a16:creationId xmlns:a16="http://schemas.microsoft.com/office/drawing/2014/main" id="{364323D2-3016-A04D-DCBC-44215CE813A6}"/>
              </a:ext>
            </a:extLst>
          </p:cNvPr>
          <p:cNvPicPr>
            <a:picLocks noChangeAspect="1"/>
          </p:cNvPicPr>
          <p:nvPr/>
        </p:nvPicPr>
        <p:blipFill>
          <a:blip r:embed="rId3"/>
          <a:stretch>
            <a:fillRect/>
          </a:stretch>
        </p:blipFill>
        <p:spPr>
          <a:xfrm>
            <a:off x="118757" y="1639019"/>
            <a:ext cx="12073243" cy="1856868"/>
          </a:xfrm>
          <a:prstGeom prst="rect">
            <a:avLst/>
          </a:prstGeom>
        </p:spPr>
      </p:pic>
    </p:spTree>
    <p:extLst>
      <p:ext uri="{BB962C8B-B14F-4D97-AF65-F5344CB8AC3E}">
        <p14:creationId xmlns:p14="http://schemas.microsoft.com/office/powerpoint/2010/main" val="1302598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785D-4022-810B-4C71-BDB36850571A}"/>
              </a:ext>
            </a:extLst>
          </p:cNvPr>
          <p:cNvSpPr>
            <a:spLocks noGrp="1"/>
          </p:cNvSpPr>
          <p:nvPr>
            <p:ph type="title"/>
          </p:nvPr>
        </p:nvSpPr>
        <p:spPr>
          <a:xfrm>
            <a:off x="838200" y="-77227"/>
            <a:ext cx="10515600" cy="1325563"/>
          </a:xfrm>
        </p:spPr>
        <p:txBody>
          <a:bodyPr/>
          <a:lstStyle/>
          <a:p>
            <a:pPr algn="ctr"/>
            <a:r>
              <a:rPr lang="en-US" dirty="0"/>
              <a:t>CDC Estimate</a:t>
            </a:r>
            <a:br>
              <a:rPr lang="en-US" dirty="0"/>
            </a:br>
            <a:r>
              <a:rPr lang="en-US" dirty="0"/>
              <a:t>Vaccine Efficacy During Omicron</a:t>
            </a:r>
          </a:p>
        </p:txBody>
      </p:sp>
      <p:pic>
        <p:nvPicPr>
          <p:cNvPr id="3" name="Picture 2">
            <a:extLst>
              <a:ext uri="{FF2B5EF4-FFF2-40B4-BE49-F238E27FC236}">
                <a16:creationId xmlns:a16="http://schemas.microsoft.com/office/drawing/2014/main" id="{2F5EC8F8-B71C-A68C-94C9-94B2B0B355F0}"/>
              </a:ext>
            </a:extLst>
          </p:cNvPr>
          <p:cNvPicPr>
            <a:picLocks noChangeAspect="1"/>
          </p:cNvPicPr>
          <p:nvPr/>
        </p:nvPicPr>
        <p:blipFill>
          <a:blip r:embed="rId2"/>
          <a:stretch>
            <a:fillRect/>
          </a:stretch>
        </p:blipFill>
        <p:spPr>
          <a:xfrm>
            <a:off x="-41804" y="3498982"/>
            <a:ext cx="12275609" cy="3184207"/>
          </a:xfrm>
          <a:prstGeom prst="rect">
            <a:avLst/>
          </a:prstGeom>
        </p:spPr>
      </p:pic>
      <p:pic>
        <p:nvPicPr>
          <p:cNvPr id="6" name="Picture 5">
            <a:extLst>
              <a:ext uri="{FF2B5EF4-FFF2-40B4-BE49-F238E27FC236}">
                <a16:creationId xmlns:a16="http://schemas.microsoft.com/office/drawing/2014/main" id="{6DAFA9DC-0A7C-0093-A480-F9B04B59D88F}"/>
              </a:ext>
            </a:extLst>
          </p:cNvPr>
          <p:cNvPicPr>
            <a:picLocks noChangeAspect="1"/>
          </p:cNvPicPr>
          <p:nvPr/>
        </p:nvPicPr>
        <p:blipFill>
          <a:blip r:embed="rId3"/>
          <a:stretch>
            <a:fillRect/>
          </a:stretch>
        </p:blipFill>
        <p:spPr>
          <a:xfrm>
            <a:off x="59378" y="1642114"/>
            <a:ext cx="12073243" cy="1856868"/>
          </a:xfrm>
          <a:prstGeom prst="rect">
            <a:avLst/>
          </a:prstGeom>
        </p:spPr>
      </p:pic>
    </p:spTree>
    <p:extLst>
      <p:ext uri="{BB962C8B-B14F-4D97-AF65-F5344CB8AC3E}">
        <p14:creationId xmlns:p14="http://schemas.microsoft.com/office/powerpoint/2010/main" val="3362888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CDDC-3AD1-99E1-8792-7463E575B382}"/>
              </a:ext>
            </a:extLst>
          </p:cNvPr>
          <p:cNvSpPr>
            <a:spLocks noGrp="1"/>
          </p:cNvSpPr>
          <p:nvPr>
            <p:ph type="title"/>
          </p:nvPr>
        </p:nvSpPr>
        <p:spPr>
          <a:xfrm>
            <a:off x="838200" y="2368736"/>
            <a:ext cx="10515600" cy="1325563"/>
          </a:xfrm>
        </p:spPr>
        <p:txBody>
          <a:bodyPr>
            <a:normAutofit fontScale="90000"/>
          </a:bodyPr>
          <a:lstStyle/>
          <a:p>
            <a:pPr algn="ctr"/>
            <a:r>
              <a:rPr lang="en-US" dirty="0"/>
              <a:t>COVID-19 mRNA Vaccine</a:t>
            </a:r>
            <a:br>
              <a:rPr lang="en-US" dirty="0"/>
            </a:br>
            <a:r>
              <a:rPr lang="en-US" dirty="0"/>
              <a:t> Omicron Hospitalization Reduction</a:t>
            </a:r>
            <a:br>
              <a:rPr lang="en-US" dirty="0"/>
            </a:br>
            <a:r>
              <a:rPr lang="en-US" dirty="0"/>
              <a:t>Is Uncertain</a:t>
            </a:r>
          </a:p>
        </p:txBody>
      </p:sp>
    </p:spTree>
    <p:extLst>
      <p:ext uri="{BB962C8B-B14F-4D97-AF65-F5344CB8AC3E}">
        <p14:creationId xmlns:p14="http://schemas.microsoft.com/office/powerpoint/2010/main" val="4121075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CDDC-3AD1-99E1-8792-7463E575B382}"/>
              </a:ext>
            </a:extLst>
          </p:cNvPr>
          <p:cNvSpPr>
            <a:spLocks noGrp="1"/>
          </p:cNvSpPr>
          <p:nvPr>
            <p:ph type="title"/>
          </p:nvPr>
        </p:nvSpPr>
        <p:spPr>
          <a:xfrm>
            <a:off x="838200" y="2368736"/>
            <a:ext cx="10515600" cy="1325563"/>
          </a:xfrm>
        </p:spPr>
        <p:txBody>
          <a:bodyPr>
            <a:normAutofit/>
          </a:bodyPr>
          <a:lstStyle/>
          <a:p>
            <a:pPr algn="ctr"/>
            <a:r>
              <a:rPr lang="en-US" sz="4400" dirty="0"/>
              <a:t>COVID-19 Vaccines</a:t>
            </a:r>
            <a:br>
              <a:rPr lang="en-US" sz="4400" dirty="0"/>
            </a:br>
            <a:r>
              <a:rPr lang="en-US" sz="4400" dirty="0"/>
              <a:t>can cause serious harm</a:t>
            </a:r>
            <a:endParaRPr lang="en-US" dirty="0"/>
          </a:p>
        </p:txBody>
      </p:sp>
    </p:spTree>
    <p:extLst>
      <p:ext uri="{BB962C8B-B14F-4D97-AF65-F5344CB8AC3E}">
        <p14:creationId xmlns:p14="http://schemas.microsoft.com/office/powerpoint/2010/main" val="3980233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CDDC-3AD1-99E1-8792-7463E575B382}"/>
              </a:ext>
            </a:extLst>
          </p:cNvPr>
          <p:cNvSpPr>
            <a:spLocks noGrp="1"/>
          </p:cNvSpPr>
          <p:nvPr>
            <p:ph type="title"/>
          </p:nvPr>
        </p:nvSpPr>
        <p:spPr>
          <a:xfrm>
            <a:off x="838200" y="2368736"/>
            <a:ext cx="10515600" cy="1325563"/>
          </a:xfrm>
        </p:spPr>
        <p:txBody>
          <a:bodyPr>
            <a:normAutofit/>
          </a:bodyPr>
          <a:lstStyle/>
          <a:p>
            <a:pPr algn="ctr"/>
            <a:r>
              <a:rPr lang="en-US" dirty="0"/>
              <a:t>How can we be confident COVID-19 Vaccines</a:t>
            </a:r>
            <a:br>
              <a:rPr lang="en-US" dirty="0"/>
            </a:br>
            <a:r>
              <a:rPr lang="en-US" dirty="0"/>
              <a:t>benefits outweigh the Harms?</a:t>
            </a:r>
          </a:p>
        </p:txBody>
      </p:sp>
    </p:spTree>
    <p:extLst>
      <p:ext uri="{BB962C8B-B14F-4D97-AF65-F5344CB8AC3E}">
        <p14:creationId xmlns:p14="http://schemas.microsoft.com/office/powerpoint/2010/main" val="366573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A148-4231-654D-E2AB-0676A0DD7D3D}"/>
              </a:ext>
            </a:extLst>
          </p:cNvPr>
          <p:cNvSpPr>
            <a:spLocks noGrp="1"/>
          </p:cNvSpPr>
          <p:nvPr>
            <p:ph type="title"/>
          </p:nvPr>
        </p:nvSpPr>
        <p:spPr/>
        <p:txBody>
          <a:bodyPr>
            <a:normAutofit fontScale="90000"/>
          </a:bodyPr>
          <a:lstStyle/>
          <a:p>
            <a:pPr algn="ctr"/>
            <a:r>
              <a:rPr lang="en-US" dirty="0"/>
              <a:t>Pfizer </a:t>
            </a:r>
            <a:br>
              <a:rPr lang="en-US" dirty="0"/>
            </a:br>
            <a:r>
              <a:rPr lang="en-US" dirty="0"/>
              <a:t>Vaccine Efficacy </a:t>
            </a:r>
            <a:br>
              <a:rPr lang="en-US" dirty="0"/>
            </a:br>
            <a:r>
              <a:rPr lang="en-US" dirty="0"/>
              <a:t>COVID-19 Hospitalizations</a:t>
            </a:r>
          </a:p>
        </p:txBody>
      </p:sp>
      <p:sp>
        <p:nvSpPr>
          <p:cNvPr id="18" name="TextBox 17">
            <a:extLst>
              <a:ext uri="{FF2B5EF4-FFF2-40B4-BE49-F238E27FC236}">
                <a16:creationId xmlns:a16="http://schemas.microsoft.com/office/drawing/2014/main" id="{9D601242-C99E-9DD6-D4A1-961BCB21C3A8}"/>
              </a:ext>
            </a:extLst>
          </p:cNvPr>
          <p:cNvSpPr txBox="1"/>
          <p:nvPr/>
        </p:nvSpPr>
        <p:spPr>
          <a:xfrm>
            <a:off x="3121404" y="4892437"/>
            <a:ext cx="5949193" cy="1600438"/>
          </a:xfrm>
          <a:prstGeom prst="rect">
            <a:avLst/>
          </a:prstGeom>
          <a:noFill/>
        </p:spPr>
        <p:txBody>
          <a:bodyPr wrap="none" rtlCol="0">
            <a:spAutoFit/>
          </a:bodyPr>
          <a:lstStyle/>
          <a:p>
            <a:pPr algn="ctr"/>
            <a:r>
              <a:rPr lang="en-US" sz="4000" dirty="0"/>
              <a:t>Hospital Reduction </a:t>
            </a:r>
            <a:endParaRPr lang="en-US" sz="3000" dirty="0"/>
          </a:p>
          <a:p>
            <a:pPr algn="ctr"/>
            <a:r>
              <a:rPr lang="en-US" sz="4000" dirty="0"/>
              <a:t>2.3 per 10,000 Participants</a:t>
            </a:r>
          </a:p>
          <a:p>
            <a:endParaRPr lang="en-US" dirty="0"/>
          </a:p>
        </p:txBody>
      </p:sp>
      <p:sp>
        <p:nvSpPr>
          <p:cNvPr id="3" name="TextBox 2">
            <a:extLst>
              <a:ext uri="{FF2B5EF4-FFF2-40B4-BE49-F238E27FC236}">
                <a16:creationId xmlns:a16="http://schemas.microsoft.com/office/drawing/2014/main" id="{30A29B02-76A6-7526-6E9A-4119ABF1ED50}"/>
              </a:ext>
            </a:extLst>
          </p:cNvPr>
          <p:cNvSpPr txBox="1"/>
          <p:nvPr/>
        </p:nvSpPr>
        <p:spPr>
          <a:xfrm>
            <a:off x="2451158" y="2518708"/>
            <a:ext cx="1775011" cy="1323439"/>
          </a:xfrm>
          <a:prstGeom prst="rect">
            <a:avLst/>
          </a:prstGeom>
          <a:noFill/>
        </p:spPr>
        <p:txBody>
          <a:bodyPr wrap="square" rtlCol="0">
            <a:spAutoFit/>
          </a:bodyPr>
          <a:lstStyle/>
          <a:p>
            <a:pPr algn="ctr"/>
            <a:r>
              <a:rPr lang="en-US" sz="4000" dirty="0"/>
              <a:t>Vaccine</a:t>
            </a:r>
            <a:br>
              <a:rPr lang="en-US" sz="4000" dirty="0"/>
            </a:br>
            <a:r>
              <a:rPr lang="en-US" sz="4000" dirty="0"/>
              <a:t>0</a:t>
            </a:r>
          </a:p>
        </p:txBody>
      </p:sp>
      <p:sp>
        <p:nvSpPr>
          <p:cNvPr id="7" name="TextBox 6">
            <a:extLst>
              <a:ext uri="{FF2B5EF4-FFF2-40B4-BE49-F238E27FC236}">
                <a16:creationId xmlns:a16="http://schemas.microsoft.com/office/drawing/2014/main" id="{A15A7274-B383-A2D3-F5F7-3183540C1BFC}"/>
              </a:ext>
            </a:extLst>
          </p:cNvPr>
          <p:cNvSpPr txBox="1"/>
          <p:nvPr/>
        </p:nvSpPr>
        <p:spPr>
          <a:xfrm>
            <a:off x="7965832" y="2459504"/>
            <a:ext cx="1822935" cy="1323439"/>
          </a:xfrm>
          <a:prstGeom prst="rect">
            <a:avLst/>
          </a:prstGeom>
          <a:noFill/>
        </p:spPr>
        <p:txBody>
          <a:bodyPr wrap="none" rtlCol="0">
            <a:spAutoFit/>
          </a:bodyPr>
          <a:lstStyle/>
          <a:p>
            <a:pPr algn="ctr"/>
            <a:r>
              <a:rPr lang="en-US" sz="4000" dirty="0"/>
              <a:t>Placebo</a:t>
            </a:r>
          </a:p>
          <a:p>
            <a:pPr algn="ctr"/>
            <a:r>
              <a:rPr lang="en-US" sz="4000" dirty="0"/>
              <a:t>5</a:t>
            </a:r>
          </a:p>
        </p:txBody>
      </p:sp>
    </p:spTree>
    <p:extLst>
      <p:ext uri="{BB962C8B-B14F-4D97-AF65-F5344CB8AC3E}">
        <p14:creationId xmlns:p14="http://schemas.microsoft.com/office/powerpoint/2010/main" val="3472941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20C9-3BE3-9C9B-0EAC-0B27A3E28820}"/>
              </a:ext>
            </a:extLst>
          </p:cNvPr>
          <p:cNvSpPr>
            <a:spLocks noGrp="1"/>
          </p:cNvSpPr>
          <p:nvPr>
            <p:ph type="title"/>
          </p:nvPr>
        </p:nvSpPr>
        <p:spPr>
          <a:xfrm>
            <a:off x="1013012" y="2766218"/>
            <a:ext cx="10515600" cy="1805782"/>
          </a:xfrm>
        </p:spPr>
        <p:txBody>
          <a:bodyPr>
            <a:normAutofit fontScale="90000"/>
          </a:bodyPr>
          <a:lstStyle/>
          <a:p>
            <a:pPr algn="ctr"/>
            <a:r>
              <a:rPr lang="en-US" dirty="0"/>
              <a:t>Double Blind Randomized Clinical Trials (RCT)</a:t>
            </a:r>
            <a:br>
              <a:rPr lang="en-US" dirty="0"/>
            </a:br>
            <a:r>
              <a:rPr lang="en-US" dirty="0"/>
              <a:t>for</a:t>
            </a:r>
            <a:br>
              <a:rPr lang="en-US" dirty="0"/>
            </a:br>
            <a:r>
              <a:rPr lang="en-US" dirty="0"/>
              <a:t>All-Cause Hospitalization</a:t>
            </a:r>
          </a:p>
        </p:txBody>
      </p:sp>
    </p:spTree>
    <p:extLst>
      <p:ext uri="{BB962C8B-B14F-4D97-AF65-F5344CB8AC3E}">
        <p14:creationId xmlns:p14="http://schemas.microsoft.com/office/powerpoint/2010/main" val="3227309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20C9-3BE3-9C9B-0EAC-0B27A3E28820}"/>
              </a:ext>
            </a:extLst>
          </p:cNvPr>
          <p:cNvSpPr>
            <a:spLocks noGrp="1"/>
          </p:cNvSpPr>
          <p:nvPr>
            <p:ph type="title"/>
          </p:nvPr>
        </p:nvSpPr>
        <p:spPr>
          <a:xfrm>
            <a:off x="1013012" y="2766218"/>
            <a:ext cx="10515600" cy="1805782"/>
          </a:xfrm>
        </p:spPr>
        <p:txBody>
          <a:bodyPr>
            <a:normAutofit/>
          </a:bodyPr>
          <a:lstStyle/>
          <a:p>
            <a:pPr algn="ctr"/>
            <a:r>
              <a:rPr lang="en-US" dirty="0"/>
              <a:t>Questions?</a:t>
            </a:r>
          </a:p>
        </p:txBody>
      </p:sp>
    </p:spTree>
    <p:extLst>
      <p:ext uri="{BB962C8B-B14F-4D97-AF65-F5344CB8AC3E}">
        <p14:creationId xmlns:p14="http://schemas.microsoft.com/office/powerpoint/2010/main" val="245423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A148-4231-654D-E2AB-0676A0DD7D3D}"/>
              </a:ext>
            </a:extLst>
          </p:cNvPr>
          <p:cNvSpPr>
            <a:spLocks noGrp="1"/>
          </p:cNvSpPr>
          <p:nvPr>
            <p:ph type="title"/>
          </p:nvPr>
        </p:nvSpPr>
        <p:spPr/>
        <p:txBody>
          <a:bodyPr>
            <a:normAutofit fontScale="90000"/>
          </a:bodyPr>
          <a:lstStyle/>
          <a:p>
            <a:pPr algn="ctr"/>
            <a:r>
              <a:rPr lang="en-US" dirty="0"/>
              <a:t>Moderna</a:t>
            </a:r>
            <a:br>
              <a:rPr lang="en-US" dirty="0"/>
            </a:br>
            <a:r>
              <a:rPr lang="en-US" dirty="0"/>
              <a:t>Vaccine Efficacy </a:t>
            </a:r>
            <a:br>
              <a:rPr lang="en-US" dirty="0"/>
            </a:br>
            <a:r>
              <a:rPr lang="en-US" dirty="0"/>
              <a:t>COVID-19 Hospitalizations</a:t>
            </a:r>
          </a:p>
        </p:txBody>
      </p:sp>
      <p:sp>
        <p:nvSpPr>
          <p:cNvPr id="18" name="TextBox 17">
            <a:extLst>
              <a:ext uri="{FF2B5EF4-FFF2-40B4-BE49-F238E27FC236}">
                <a16:creationId xmlns:a16="http://schemas.microsoft.com/office/drawing/2014/main" id="{9D601242-C99E-9DD6-D4A1-961BCB21C3A8}"/>
              </a:ext>
            </a:extLst>
          </p:cNvPr>
          <p:cNvSpPr txBox="1"/>
          <p:nvPr/>
        </p:nvSpPr>
        <p:spPr>
          <a:xfrm>
            <a:off x="3215115" y="4892437"/>
            <a:ext cx="5761770" cy="1600438"/>
          </a:xfrm>
          <a:prstGeom prst="rect">
            <a:avLst/>
          </a:prstGeom>
          <a:noFill/>
        </p:spPr>
        <p:txBody>
          <a:bodyPr wrap="none" rtlCol="0">
            <a:spAutoFit/>
          </a:bodyPr>
          <a:lstStyle/>
          <a:p>
            <a:pPr algn="ctr"/>
            <a:r>
              <a:rPr lang="en-US" sz="4000" dirty="0"/>
              <a:t>Hospital Reduction </a:t>
            </a:r>
            <a:endParaRPr lang="en-US" sz="3000" dirty="0"/>
          </a:p>
          <a:p>
            <a:pPr algn="ctr"/>
            <a:r>
              <a:rPr lang="en-US" sz="4000" dirty="0"/>
              <a:t>6.4 per 10,000 Participants</a:t>
            </a:r>
          </a:p>
          <a:p>
            <a:endParaRPr lang="en-US" dirty="0"/>
          </a:p>
        </p:txBody>
      </p:sp>
      <p:sp>
        <p:nvSpPr>
          <p:cNvPr id="3" name="TextBox 2">
            <a:extLst>
              <a:ext uri="{FF2B5EF4-FFF2-40B4-BE49-F238E27FC236}">
                <a16:creationId xmlns:a16="http://schemas.microsoft.com/office/drawing/2014/main" id="{30A29B02-76A6-7526-6E9A-4119ABF1ED50}"/>
              </a:ext>
            </a:extLst>
          </p:cNvPr>
          <p:cNvSpPr txBox="1"/>
          <p:nvPr/>
        </p:nvSpPr>
        <p:spPr>
          <a:xfrm>
            <a:off x="2451158" y="2518708"/>
            <a:ext cx="1775011" cy="1323439"/>
          </a:xfrm>
          <a:prstGeom prst="rect">
            <a:avLst/>
          </a:prstGeom>
          <a:noFill/>
        </p:spPr>
        <p:txBody>
          <a:bodyPr wrap="square" rtlCol="0">
            <a:spAutoFit/>
          </a:bodyPr>
          <a:lstStyle/>
          <a:p>
            <a:pPr algn="ctr"/>
            <a:r>
              <a:rPr lang="en-US" sz="4000" dirty="0"/>
              <a:t>Vaccine</a:t>
            </a:r>
            <a:br>
              <a:rPr lang="en-US" sz="4000" dirty="0"/>
            </a:br>
            <a:r>
              <a:rPr lang="en-US" sz="4000" dirty="0"/>
              <a:t>0</a:t>
            </a:r>
          </a:p>
        </p:txBody>
      </p:sp>
      <p:sp>
        <p:nvSpPr>
          <p:cNvPr id="7" name="TextBox 6">
            <a:extLst>
              <a:ext uri="{FF2B5EF4-FFF2-40B4-BE49-F238E27FC236}">
                <a16:creationId xmlns:a16="http://schemas.microsoft.com/office/drawing/2014/main" id="{A15A7274-B383-A2D3-F5F7-3183540C1BFC}"/>
              </a:ext>
            </a:extLst>
          </p:cNvPr>
          <p:cNvSpPr txBox="1"/>
          <p:nvPr/>
        </p:nvSpPr>
        <p:spPr>
          <a:xfrm>
            <a:off x="7965832" y="2459504"/>
            <a:ext cx="1822935" cy="1323439"/>
          </a:xfrm>
          <a:prstGeom prst="rect">
            <a:avLst/>
          </a:prstGeom>
          <a:noFill/>
        </p:spPr>
        <p:txBody>
          <a:bodyPr wrap="none" rtlCol="0">
            <a:spAutoFit/>
          </a:bodyPr>
          <a:lstStyle/>
          <a:p>
            <a:pPr algn="ctr"/>
            <a:r>
              <a:rPr lang="en-US" sz="4000" dirty="0"/>
              <a:t>Placebo</a:t>
            </a:r>
          </a:p>
          <a:p>
            <a:pPr algn="ctr"/>
            <a:r>
              <a:rPr lang="en-US" sz="4000" dirty="0"/>
              <a:t>9</a:t>
            </a:r>
          </a:p>
        </p:txBody>
      </p:sp>
    </p:spTree>
    <p:extLst>
      <p:ext uri="{BB962C8B-B14F-4D97-AF65-F5344CB8AC3E}">
        <p14:creationId xmlns:p14="http://schemas.microsoft.com/office/powerpoint/2010/main" val="3745044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9ABF-FB2B-5CB0-B962-1AA1BA1940A4}"/>
              </a:ext>
            </a:extLst>
          </p:cNvPr>
          <p:cNvSpPr>
            <a:spLocks noGrp="1"/>
          </p:cNvSpPr>
          <p:nvPr>
            <p:ph type="title"/>
          </p:nvPr>
        </p:nvSpPr>
        <p:spPr>
          <a:xfrm>
            <a:off x="838200" y="122237"/>
            <a:ext cx="10515600" cy="1325563"/>
          </a:xfrm>
        </p:spPr>
        <p:txBody>
          <a:bodyPr>
            <a:normAutofit fontScale="90000"/>
          </a:bodyPr>
          <a:lstStyle/>
          <a:p>
            <a:pPr algn="ctr"/>
            <a:r>
              <a:rPr lang="en-US" dirty="0"/>
              <a:t>Pfizer </a:t>
            </a:r>
            <a:br>
              <a:rPr lang="en-US" dirty="0"/>
            </a:br>
            <a:r>
              <a:rPr lang="en-US" dirty="0"/>
              <a:t>Vaccine Efficacy </a:t>
            </a:r>
            <a:br>
              <a:rPr lang="en-US" dirty="0"/>
            </a:br>
            <a:r>
              <a:rPr lang="en-US" dirty="0"/>
              <a:t>COVID-19 Death Reduction</a:t>
            </a:r>
          </a:p>
        </p:txBody>
      </p:sp>
      <p:pic>
        <p:nvPicPr>
          <p:cNvPr id="4" name="Content Placeholder 3">
            <a:extLst>
              <a:ext uri="{FF2B5EF4-FFF2-40B4-BE49-F238E27FC236}">
                <a16:creationId xmlns:a16="http://schemas.microsoft.com/office/drawing/2014/main" id="{D13C2C83-2F47-871E-3811-0064404D4D9C}"/>
              </a:ext>
            </a:extLst>
          </p:cNvPr>
          <p:cNvPicPr>
            <a:picLocks noGrp="1" noChangeAspect="1"/>
          </p:cNvPicPr>
          <p:nvPr>
            <p:ph idx="1"/>
          </p:nvPr>
        </p:nvPicPr>
        <p:blipFill>
          <a:blip r:embed="rId3"/>
          <a:stretch>
            <a:fillRect/>
          </a:stretch>
        </p:blipFill>
        <p:spPr>
          <a:xfrm>
            <a:off x="959444" y="1617202"/>
            <a:ext cx="10273113" cy="5240798"/>
          </a:xfrm>
          <a:prstGeom prst="rect">
            <a:avLst/>
          </a:prstGeom>
        </p:spPr>
      </p:pic>
    </p:spTree>
    <p:extLst>
      <p:ext uri="{BB962C8B-B14F-4D97-AF65-F5344CB8AC3E}">
        <p14:creationId xmlns:p14="http://schemas.microsoft.com/office/powerpoint/2010/main" val="2929497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9ABF-FB2B-5CB0-B962-1AA1BA1940A4}"/>
              </a:ext>
            </a:extLst>
          </p:cNvPr>
          <p:cNvSpPr>
            <a:spLocks noGrp="1"/>
          </p:cNvSpPr>
          <p:nvPr>
            <p:ph type="title"/>
          </p:nvPr>
        </p:nvSpPr>
        <p:spPr/>
        <p:txBody>
          <a:bodyPr/>
          <a:lstStyle/>
          <a:p>
            <a:pPr algn="ctr"/>
            <a:r>
              <a:rPr lang="en-US" dirty="0"/>
              <a:t>Pfizer mRNA COVID-19 Vaccine Efficacy </a:t>
            </a:r>
            <a:br>
              <a:rPr lang="en-US" dirty="0"/>
            </a:br>
            <a:r>
              <a:rPr lang="en-US" dirty="0"/>
              <a:t>COVID-19 All-Cause Death</a:t>
            </a:r>
          </a:p>
        </p:txBody>
      </p:sp>
      <p:pic>
        <p:nvPicPr>
          <p:cNvPr id="8" name="Picture 7">
            <a:extLst>
              <a:ext uri="{FF2B5EF4-FFF2-40B4-BE49-F238E27FC236}">
                <a16:creationId xmlns:a16="http://schemas.microsoft.com/office/drawing/2014/main" id="{29472432-1B8D-7134-C3B8-4E7082BAF139}"/>
              </a:ext>
            </a:extLst>
          </p:cNvPr>
          <p:cNvPicPr>
            <a:picLocks noChangeAspect="1"/>
          </p:cNvPicPr>
          <p:nvPr/>
        </p:nvPicPr>
        <p:blipFill>
          <a:blip r:embed="rId3"/>
          <a:stretch>
            <a:fillRect/>
          </a:stretch>
        </p:blipFill>
        <p:spPr>
          <a:xfrm>
            <a:off x="3622606" y="1621270"/>
            <a:ext cx="4946788" cy="5171642"/>
          </a:xfrm>
          <a:prstGeom prst="rect">
            <a:avLst/>
          </a:prstGeom>
        </p:spPr>
      </p:pic>
    </p:spTree>
    <p:extLst>
      <p:ext uri="{BB962C8B-B14F-4D97-AF65-F5344CB8AC3E}">
        <p14:creationId xmlns:p14="http://schemas.microsoft.com/office/powerpoint/2010/main" val="2365045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12052</TotalTime>
  <Words>2354</Words>
  <Application>Microsoft Macintosh PowerPoint</Application>
  <PresentationFormat>Widescreen</PresentationFormat>
  <Paragraphs>300</Paragraphs>
  <Slides>61</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Calibri Light</vt:lpstr>
      <vt:lpstr>ElsevierGulliver</vt:lpstr>
      <vt:lpstr>Source Sans Pro</vt:lpstr>
      <vt:lpstr>Office Theme</vt:lpstr>
      <vt:lpstr>COVID-19 Vaccines A Harm Benefit Analysis</vt:lpstr>
      <vt:lpstr>Early COVID-19 Pandemic  Experience in the Emergency Room </vt:lpstr>
      <vt:lpstr>Pfizer  mRNA COVID-19 Vaccine  Randomized Controlled Trial</vt:lpstr>
      <vt:lpstr>Pfizer  COVID-19 Vaccine Efficacy  Symptomatic Infection</vt:lpstr>
      <vt:lpstr>mRNA COVID-19 Vaccine Efficacy  COVID-19 Hospitalization</vt:lpstr>
      <vt:lpstr>Pfizer  Vaccine Efficacy  COVID-19 Hospitalizations</vt:lpstr>
      <vt:lpstr>Moderna Vaccine Efficacy  COVID-19 Hospitalizations</vt:lpstr>
      <vt:lpstr>Pfizer  Vaccine Efficacy  COVID-19 Death Reduction</vt:lpstr>
      <vt:lpstr>Pfizer mRNA COVID-19 Vaccine Efficacy  COVID-19 All-Cause Death</vt:lpstr>
      <vt:lpstr>Pfizer mRNA COVID-19 Vaccine Efficacy  COVID-19 Death</vt:lpstr>
      <vt:lpstr>Observational Data of Vaccine Efficacy</vt:lpstr>
      <vt:lpstr>Observational Data of Vaccine Efficacy</vt:lpstr>
      <vt:lpstr>COVID-19 Emergency Room Experience  Post-Vaccine</vt:lpstr>
      <vt:lpstr>PowerPoint Presentation</vt:lpstr>
      <vt:lpstr>COVID-19 Vaccine Harm Analysis</vt:lpstr>
      <vt:lpstr> mRNA COVID-19 Vaccines  Randomized Controlled Trials</vt:lpstr>
      <vt:lpstr>PowerPoint Presentation</vt:lpstr>
      <vt:lpstr>Serious Adverse Event (SAE) Definition</vt:lpstr>
      <vt:lpstr>PowerPoint Presentation</vt:lpstr>
      <vt:lpstr>PowerPoint Presentation</vt:lpstr>
      <vt:lpstr>PowerPoint Presentation</vt:lpstr>
      <vt:lpstr>COVID-19 mRNA Vaccines Number of Serious Adverse Events </vt:lpstr>
      <vt:lpstr>COVID-19 mRNA Vaccines Number of Serious Adverse Events </vt:lpstr>
      <vt:lpstr>COVID-19 Vaccine Pfizer Clinical Trials Number of Serious Adverse Events </vt:lpstr>
      <vt:lpstr>Pfizer mRNA COVID-19 Vaccine  Serious Adverse Events</vt:lpstr>
      <vt:lpstr>Pfizer  mRNA COVID-19 Vaccine  Serious Adverse Events</vt:lpstr>
      <vt:lpstr>What Type of Serious Harms?</vt:lpstr>
      <vt:lpstr>Adverse Events  of Special Interest (AESI) </vt:lpstr>
      <vt:lpstr>PowerPoint Presentation</vt:lpstr>
      <vt:lpstr>PowerPoint Presentation</vt:lpstr>
      <vt:lpstr>PowerPoint Presentation</vt:lpstr>
      <vt:lpstr>Multiple Rare Serious Harms Add Up</vt:lpstr>
      <vt:lpstr>COVID-19 mRNA Vaccines and Serious AESIs</vt:lpstr>
      <vt:lpstr>COVID-19 mRNA Vaccines and Serious AESIs</vt:lpstr>
      <vt:lpstr>Harms and Benefits: How can they be compared?</vt:lpstr>
      <vt:lpstr>mRNA COVID-19 Vaccine Clinical Trials All-Cause Hospitalization</vt:lpstr>
      <vt:lpstr>Harms and Benefits: How can they be compared?</vt:lpstr>
      <vt:lpstr>Pfizer  Vaccine Efficacy  COVID-19 Hospitalizations</vt:lpstr>
      <vt:lpstr>Pfizer  Harm-Benefit Analysis AESI vs Hospitalization </vt:lpstr>
      <vt:lpstr>Moderna  Harm-Benefit Analysis AESI vs Hospitalization </vt:lpstr>
      <vt:lpstr>Harm Benefit Analysis  Limitations</vt:lpstr>
      <vt:lpstr>COVID-19 Emergency Room Omicron Experience </vt:lpstr>
      <vt:lpstr>Incidental COVID-19 Hospitalization  During Omicron</vt:lpstr>
      <vt:lpstr>Incidental COVID-19 Hospitalization  During Omicron</vt:lpstr>
      <vt:lpstr>Protection from Prior Infection</vt:lpstr>
      <vt:lpstr>PowerPoint Presentation</vt:lpstr>
      <vt:lpstr>Omicron Hospitalizations</vt:lpstr>
      <vt:lpstr>PowerPoint Presentation</vt:lpstr>
      <vt:lpstr>PowerPoint Presentation</vt:lpstr>
      <vt:lpstr>PowerPoint Presentation</vt:lpstr>
      <vt:lpstr>Vaccine Efficacy  COVID-19 Hospitalization Reduction  Omicron</vt:lpstr>
      <vt:lpstr>Vaccine Efficacy During Omicron   COVID-19 Hospitalization Reduction</vt:lpstr>
      <vt:lpstr>Vaccine Efficacy During Omicron   COVID-19 Hospitalization Reduction</vt:lpstr>
      <vt:lpstr>Vaccine Efficacy During Omicron   COVID-19 Hospitalization Reduction</vt:lpstr>
      <vt:lpstr>CDC Estimate  Vaccine Efficacy During Omicron</vt:lpstr>
      <vt:lpstr>CDC Estimate Vaccine Efficacy During Omicron</vt:lpstr>
      <vt:lpstr>COVID-19 mRNA Vaccine  Omicron Hospitalization Reduction Is Uncertain</vt:lpstr>
      <vt:lpstr>COVID-19 Vaccines can cause serious harm</vt:lpstr>
      <vt:lpstr>How can we be confident COVID-19 Vaccines benefits outweigh the Harms?</vt:lpstr>
      <vt:lpstr>Double Blind Randomized Clinical Trials (RCT) for All-Cause Hospitalization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Vaccines A Harm Benefit Analysis</dc:title>
  <dc:creator>Microsoft Office User</dc:creator>
  <cp:lastModifiedBy>Microsoft Office User</cp:lastModifiedBy>
  <cp:revision>12</cp:revision>
  <dcterms:created xsi:type="dcterms:W3CDTF">2023-03-08T18:24:44Z</dcterms:created>
  <dcterms:modified xsi:type="dcterms:W3CDTF">2023-03-17T08:23:37Z</dcterms:modified>
</cp:coreProperties>
</file>